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Abel" panose="020B0604020202020204" charset="0"/>
      <p:regular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0EB3DAC-E2AE-45EA-B862-59A79321C973}">
  <a:tblStyle styleId="{E0EB3DAC-E2AE-45EA-B862-59A79321C9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05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3667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bel"/>
              <a:buNone/>
              <a:defRPr sz="35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533400" y="792099"/>
            <a:ext cx="80772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533400" y="2419350"/>
            <a:ext cx="8077199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bel"/>
              <a:buNone/>
              <a:defRPr sz="35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348854"/>
            <a:ext cx="2971799" cy="167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gradFill>
            <a:gsLst>
              <a:gs pos="0">
                <a:srgbClr val="E36C09"/>
              </a:gs>
              <a:gs pos="100000">
                <a:srgbClr val="A43E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29718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Ubuntu"/>
              <a:buNone/>
              <a:defRPr sz="1400" b="1" i="0" u="none" strike="noStrike" cap="none">
                <a:solidFill>
                  <a:srgbClr val="D8D8D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–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  <a:defRPr sz="1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–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»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533400" y="792099"/>
            <a:ext cx="80772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533400" y="2419350"/>
            <a:ext cx="8077199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•"/>
              <a:defRPr sz="2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–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  <a:defRPr sz="1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–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»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bel"/>
              <a:buNone/>
              <a:defRPr sz="35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457200" y="2905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457200" y="3667125"/>
            <a:ext cx="784859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•"/>
              <a:defRPr sz="2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–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•"/>
              <a:defRPr sz="1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–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»"/>
              <a:defRPr sz="16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•"/>
              <a:defRPr sz="20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bel"/>
              <a:buNone/>
              <a:defRPr sz="35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  <a:defRPr sz="35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A43E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0" y="1636889"/>
            <a:ext cx="7809300" cy="244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rial"/>
              <a:buNone/>
            </a:pPr>
            <a:r>
              <a:rPr lang="en-PH" sz="96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Predicting </a:t>
            </a:r>
            <a:br>
              <a:rPr lang="en-PH" sz="96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-PH" sz="96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IMDb Score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</a:rPr>
              <a:t>Dmine Regression</a:t>
            </a:r>
            <a:endParaRPr sz="300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8" name="Shape 268" descr="https://lh3.googleusercontent.com/i48Z2MgETNEA9bepOJZTaj4qAX0pWJCBEuFLh4SHP9DCVb3h4yFvHX4Z-ittRtp0FUvwyzqgm3s_RTVbEJ9yDGzEww54cZfxGtm0ZiOsSPIlI5jJqwWP-7Zwe1DZAZgOVZH_Te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475" y="1841249"/>
            <a:ext cx="4108800" cy="2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1722474" y="1917187"/>
            <a:ext cx="2498700" cy="893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2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Number of voted user, Facebook likes and movie duration are seen to have the most si</a:t>
            </a:r>
            <a:r>
              <a:rPr lang="en-PH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gnificant </a:t>
            </a:r>
            <a:r>
              <a:rPr lang="en-PH" sz="12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impact in Dmine Regression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0" name="Shape 270" descr="https://lh6.googleusercontent.com/MbgAp1r2BJEwc70ltaNO6Rn1RbLsN5IHmpuMUrArqAlngnuipJrL-VDQHJl7kWCZyYAosRf-i2-0TmVkpLihwK9dUrII0wNHVzX5MEPc6D6apxFAJ9tCjcjsKYqccxt9EhUtPcT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8325" y="1841250"/>
            <a:ext cx="4120200" cy="2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335475" y="947100"/>
            <a:ext cx="8351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R- square value 51%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Transformation and imputation has reduced the root mean square error by 4%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</a:rPr>
              <a:t>Partial Least squares</a:t>
            </a:r>
            <a:endParaRPr sz="3000"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8" name="Shape 278" descr="https://lh4.googleusercontent.com/sVtioFldIYevDo3SgpSsHs5cQZ4yfL8cBfOxK1ZyWaXHNVmQQ2vZhsacnHpmI-7JMswHOVohT4NAJcuLZrSOfS-UTkYGe7_9EQBxo9pzhceBqvOKfKniNo6OCbM2laut0Z_o0I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50" y="2005525"/>
            <a:ext cx="4302300" cy="27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 descr="https://lh5.googleusercontent.com/Fh4CKsNlwsHbEGoahxA-K6C4bGCniAUKdWAYRCAMsEbseK7DhuUpP1FL68yXiwb-oZGJB7wnM4sDTypfxDakAApU_zUJjj_4i7wxMD_l7thUK_AErZO1T3sRLbWKZ8Ande-DEX7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675" y="2005475"/>
            <a:ext cx="3880800" cy="27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1965568" y="2197305"/>
            <a:ext cx="2498700" cy="893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2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Number of voted user, Movie duration and Number of critic views are seen to have the most significant impact in PLS </a:t>
            </a:r>
            <a:r>
              <a:rPr lang="en-PH" sz="12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method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354850" y="917275"/>
            <a:ext cx="8479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After performing variable imputation and transformation the root mean square error for the model reduced by 2%.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Shape 286"/>
          <p:cNvGraphicFramePr/>
          <p:nvPr/>
        </p:nvGraphicFramePr>
        <p:xfrm>
          <a:off x="322662" y="109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{E0EB3DAC-E2AE-45EA-B862-59A79321C973}</a:tableStyleId>
              </a:tblPr>
              <a:tblGrid>
                <a:gridCol w="155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u="none" strike="noStrike" cap="non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Root Squared Error(Validation)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Root Squared Error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be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(Train)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</a:t>
                      </a:r>
                      <a:r>
                        <a:rPr lang="en-PH" b="1" baseline="300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b="1" baseline="30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bel"/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Maximum Absolute Error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bel"/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Dmine Regression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0.709037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0.620161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51%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5.490793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bel"/>
                        <a:buNone/>
                      </a:pP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PLS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0.734712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0.696726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47%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5.534273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r>
                        <a:rPr lang="en-PH" u="none" strike="noStrike" cap="none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bel"/>
                        <a:buNone/>
                      </a:pPr>
                      <a:r>
                        <a:rPr lang="en-PH" b="1" u="none" strike="noStrike" cap="non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</a:t>
                      </a:r>
                      <a:r>
                        <a:rPr lang="en-PH" b="1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egression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0.911103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0.945726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PH">
                          <a:solidFill>
                            <a:srgbClr val="666666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5.753602</a:t>
                      </a: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Ubuntu"/>
                        <a:buNone/>
                      </a:pPr>
                      <a:endParaRPr>
                        <a:solidFill>
                          <a:srgbClr val="666666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Model Comparison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/>
              <a:t>13</a:t>
            </a:fld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000">
                <a:solidFill>
                  <a:srgbClr val="A43E00"/>
                </a:solidFill>
              </a:rPr>
              <a:t>Model Selection</a:t>
            </a:r>
            <a:endParaRPr sz="3000"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70250" y="2134375"/>
            <a:ext cx="72306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810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PH" sz="1800"/>
              <a:t>Dmine Regression was chosen as the best model for prediction</a:t>
            </a:r>
            <a:endParaRPr sz="1800"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75" y="895350"/>
            <a:ext cx="6669551" cy="12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75" y="2787038"/>
            <a:ext cx="2117804" cy="17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942" y="2787038"/>
            <a:ext cx="2117803" cy="17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769" y="2775850"/>
            <a:ext cx="2223557" cy="17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1691650" y="4575075"/>
            <a:ext cx="56322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810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PH" sz="1800"/>
              <a:t>Score distribution of IMDb for Dmine Regression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>
                <a:latin typeface="Ubuntu"/>
                <a:ea typeface="Ubuntu"/>
                <a:cs typeface="Ubuntu"/>
                <a:sym typeface="Ubuntu"/>
              </a:rPr>
              <a:t>14</a:t>
            </a:fld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000">
                <a:solidFill>
                  <a:srgbClr val="A43E00"/>
                </a:solidFill>
              </a:rPr>
              <a:t>Model Selection</a:t>
            </a:r>
            <a:endParaRPr sz="3000"/>
          </a:p>
        </p:txBody>
      </p:sp>
      <p:sp>
        <p:nvSpPr>
          <p:cNvPr id="308" name="Shape 308"/>
          <p:cNvSpPr txBox="1"/>
          <p:nvPr/>
        </p:nvSpPr>
        <p:spPr>
          <a:xfrm>
            <a:off x="105775" y="892250"/>
            <a:ext cx="9144000" cy="4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•Dmine was selected as the best model by SAS E-Miner.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•Dmine has the lowest average squared error for validation data.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•R square value for the Dmine Regression model is 51%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•R value is the coefficient of determination.</a:t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0092"/>
              </a:buClr>
              <a:buFont typeface="Aria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BUSINESS INSIGHTS</a:t>
            </a:r>
            <a:endParaRPr sz="3000"/>
          </a:p>
        </p:txBody>
      </p:sp>
      <p:sp>
        <p:nvSpPr>
          <p:cNvPr id="314" name="Shape 314"/>
          <p:cNvSpPr txBox="1"/>
          <p:nvPr/>
        </p:nvSpPr>
        <p:spPr>
          <a:xfrm>
            <a:off x="214859" y="4187841"/>
            <a:ext cx="4075410" cy="49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2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Movies with high faces in poster earn a low IMDb score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901" y="1503228"/>
            <a:ext cx="3593327" cy="25338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1444693" y="3857177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Face number in posters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Shape 317"/>
          <p:cNvSpPr txBox="1"/>
          <p:nvPr/>
        </p:nvSpPr>
        <p:spPr>
          <a:xfrm rot="-5400000">
            <a:off x="-567357" y="2647051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IMDb Scores</a:t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5575313" y="766427"/>
            <a:ext cx="3111487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Genre Vs IMDb Score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831335" y="766427"/>
            <a:ext cx="2988114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Face Number in Posters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0344" y="1551961"/>
            <a:ext cx="3947885" cy="251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 rot="-5400000">
            <a:off x="3773976" y="2509165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IMDb Scores</a:t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5871028" y="3670308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Genre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797233" y="4187840"/>
            <a:ext cx="4075410" cy="49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2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Biography genre has high IMDb scores though less movies are released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</a:rPr>
              <a:t>BUSINESS INSIGHTS</a:t>
            </a:r>
            <a:endParaRPr sz="3000" b="1" i="0" u="none" strike="noStrike" cap="none">
              <a:solidFill>
                <a:srgbClr val="A43E00"/>
              </a:solidFill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5575313" y="766427"/>
            <a:ext cx="3111487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Actor Oscar Nominations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0799" y="1461407"/>
            <a:ext cx="3556000" cy="2500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6212114" y="3895595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Actor Oscar Nominations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Shape 333"/>
          <p:cNvSpPr txBox="1"/>
          <p:nvPr/>
        </p:nvSpPr>
        <p:spPr>
          <a:xfrm rot="-5400000">
            <a:off x="4107541" y="2522776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IMDb Scores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5664199" y="4141816"/>
            <a:ext cx="3142343" cy="49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2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Actors who are nominated for Oscars earn high IMDb scores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Shape 335"/>
          <p:cNvSpPr txBox="1"/>
          <p:nvPr/>
        </p:nvSpPr>
        <p:spPr>
          <a:xfrm rot="-5400000">
            <a:off x="-627470" y="2612981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IMDb Scores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955" y="1607947"/>
            <a:ext cx="3214914" cy="22562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1424213" y="3804371"/>
            <a:ext cx="2046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0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Director Oscar Nominations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518898" y="871146"/>
            <a:ext cx="3111487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Director Oscar Nominations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576955" y="4141816"/>
            <a:ext cx="3142343" cy="49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-PH" sz="12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Directors who are nominated for more Oscars score high IMDb scores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2228223" y="1839144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8.9</a:t>
            </a: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Best Actor - Director</a:t>
            </a:r>
            <a:endParaRPr sz="3000"/>
          </a:p>
        </p:txBody>
      </p:sp>
      <p:grpSp>
        <p:nvGrpSpPr>
          <p:cNvPr id="346" name="Shape 346"/>
          <p:cNvGrpSpPr/>
          <p:nvPr/>
        </p:nvGrpSpPr>
        <p:grpSpPr>
          <a:xfrm>
            <a:off x="1030679" y="1869797"/>
            <a:ext cx="1268955" cy="109783"/>
            <a:chOff x="3640999" y="2562524"/>
            <a:chExt cx="3940801" cy="249000"/>
          </a:xfrm>
        </p:grpSpPr>
        <p:sp>
          <p:nvSpPr>
            <p:cNvPr id="347" name="Shape 347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3640999" y="2562524"/>
              <a:ext cx="3347629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23235"/>
          <a:stretch/>
        </p:blipFill>
        <p:spPr>
          <a:xfrm>
            <a:off x="272664" y="1563044"/>
            <a:ext cx="607175" cy="5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956566" y="1623379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Orlando Bloom</a:t>
            </a:r>
            <a:endParaRPr sz="9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51" name="Shape 351"/>
          <p:cNvGrpSpPr/>
          <p:nvPr/>
        </p:nvGrpSpPr>
        <p:grpSpPr>
          <a:xfrm>
            <a:off x="1030679" y="2784531"/>
            <a:ext cx="1268955" cy="109783"/>
            <a:chOff x="3640999" y="2562524"/>
            <a:chExt cx="3940801" cy="249000"/>
          </a:xfrm>
        </p:grpSpPr>
        <p:sp>
          <p:nvSpPr>
            <p:cNvPr id="352" name="Shape 352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3640999" y="2562524"/>
              <a:ext cx="2743932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Shape 354"/>
          <p:cNvSpPr/>
          <p:nvPr/>
        </p:nvSpPr>
        <p:spPr>
          <a:xfrm>
            <a:off x="1093692" y="2537743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Joe Morton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t="2592" b="23272"/>
          <a:stretch/>
        </p:blipFill>
        <p:spPr>
          <a:xfrm>
            <a:off x="276246" y="2537743"/>
            <a:ext cx="609707" cy="57188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2235464" y="2725301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8.5</a:t>
            </a:r>
            <a:endParaRPr/>
          </a:p>
        </p:txBody>
      </p:sp>
      <p:grpSp>
        <p:nvGrpSpPr>
          <p:cNvPr id="357" name="Shape 357"/>
          <p:cNvGrpSpPr/>
          <p:nvPr/>
        </p:nvGrpSpPr>
        <p:grpSpPr>
          <a:xfrm>
            <a:off x="1028414" y="3814029"/>
            <a:ext cx="1268955" cy="136401"/>
            <a:chOff x="3640999" y="2551360"/>
            <a:chExt cx="3940801" cy="260164"/>
          </a:xfrm>
        </p:grpSpPr>
        <p:sp>
          <p:nvSpPr>
            <p:cNvPr id="358" name="Shape 358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640999" y="2551360"/>
              <a:ext cx="2133178" cy="260164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Shape 360"/>
          <p:cNvSpPr/>
          <p:nvPr/>
        </p:nvSpPr>
        <p:spPr>
          <a:xfrm>
            <a:off x="1025385" y="3563770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John Ratzenberger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2228223" y="3766486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8.35</a:t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19155"/>
          <a:stretch/>
        </p:blipFill>
        <p:spPr>
          <a:xfrm>
            <a:off x="277618" y="3513826"/>
            <a:ext cx="650032" cy="57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423865" y="878445"/>
            <a:ext cx="3111487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Top Actors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5005122" y="1852591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8.64</a:t>
            </a:r>
            <a:endParaRPr/>
          </a:p>
        </p:txBody>
      </p:sp>
      <p:grpSp>
        <p:nvGrpSpPr>
          <p:cNvPr id="365" name="Shape 365"/>
          <p:cNvGrpSpPr/>
          <p:nvPr/>
        </p:nvGrpSpPr>
        <p:grpSpPr>
          <a:xfrm>
            <a:off x="3807578" y="1883244"/>
            <a:ext cx="1268955" cy="109783"/>
            <a:chOff x="3640999" y="2562524"/>
            <a:chExt cx="3940801" cy="249000"/>
          </a:xfrm>
        </p:grpSpPr>
        <p:sp>
          <p:nvSpPr>
            <p:cNvPr id="366" name="Shape 366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3640999" y="2562524"/>
              <a:ext cx="3347629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Shape 368"/>
          <p:cNvSpPr/>
          <p:nvPr/>
        </p:nvSpPr>
        <p:spPr>
          <a:xfrm>
            <a:off x="3734074" y="1611233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Christopher Nolan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Shape 369"/>
          <p:cNvGrpSpPr/>
          <p:nvPr/>
        </p:nvGrpSpPr>
        <p:grpSpPr>
          <a:xfrm>
            <a:off x="3807577" y="2794225"/>
            <a:ext cx="1268955" cy="109783"/>
            <a:chOff x="3640999" y="2562524"/>
            <a:chExt cx="3940801" cy="249000"/>
          </a:xfrm>
        </p:grpSpPr>
        <p:sp>
          <p:nvSpPr>
            <p:cNvPr id="370" name="Shape 370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40999" y="2562524"/>
              <a:ext cx="2743932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Shape 372"/>
          <p:cNvSpPr/>
          <p:nvPr/>
        </p:nvSpPr>
        <p:spPr>
          <a:xfrm>
            <a:off x="3813584" y="2477612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Quentin Tarantino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5029429" y="2733373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8.5</a:t>
            </a: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3807577" y="3814038"/>
            <a:ext cx="1268955" cy="136401"/>
            <a:chOff x="3640999" y="2551360"/>
            <a:chExt cx="3940801" cy="260164"/>
          </a:xfrm>
        </p:grpSpPr>
        <p:sp>
          <p:nvSpPr>
            <p:cNvPr id="375" name="Shape 375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3640999" y="2551360"/>
              <a:ext cx="2133178" cy="260164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Shape 377"/>
          <p:cNvSpPr/>
          <p:nvPr/>
        </p:nvSpPr>
        <p:spPr>
          <a:xfrm>
            <a:off x="3764615" y="3556765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Lee </a:t>
            </a:r>
            <a:r>
              <a:rPr lang="en-PH" sz="9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Unkrich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5056082" y="3814038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8.3</a:t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3309838" y="878534"/>
            <a:ext cx="3111487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Top Directors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l="4823" r="8623" b="23326"/>
          <a:stretch/>
        </p:blipFill>
        <p:spPr>
          <a:xfrm>
            <a:off x="3142971" y="1528060"/>
            <a:ext cx="592759" cy="60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7">
            <a:alphaModFix/>
          </a:blip>
          <a:srcRect l="36478" r="6633"/>
          <a:stretch/>
        </p:blipFill>
        <p:spPr>
          <a:xfrm>
            <a:off x="3148489" y="2537743"/>
            <a:ext cx="585585" cy="5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50235" y="3515924"/>
            <a:ext cx="522605" cy="5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5753100" y="878445"/>
            <a:ext cx="3422643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Font typeface="Roboto"/>
              <a:buNone/>
            </a:pPr>
            <a:r>
              <a:rPr lang="en-PH" sz="1800" b="0" i="0" u="none" strike="noStrike" cap="none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Top Directors and Actor Combo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7834542" y="1852591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8.8</a:t>
            </a:r>
            <a:endParaRPr/>
          </a:p>
        </p:txBody>
      </p:sp>
      <p:grpSp>
        <p:nvGrpSpPr>
          <p:cNvPr id="385" name="Shape 385"/>
          <p:cNvGrpSpPr/>
          <p:nvPr/>
        </p:nvGrpSpPr>
        <p:grpSpPr>
          <a:xfrm>
            <a:off x="6636998" y="1883244"/>
            <a:ext cx="1268955" cy="109783"/>
            <a:chOff x="3640999" y="2562524"/>
            <a:chExt cx="3940801" cy="249000"/>
          </a:xfrm>
        </p:grpSpPr>
        <p:sp>
          <p:nvSpPr>
            <p:cNvPr id="386" name="Shape 386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640999" y="2562524"/>
              <a:ext cx="3347629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Shape 388"/>
          <p:cNvSpPr/>
          <p:nvPr/>
        </p:nvSpPr>
        <p:spPr>
          <a:xfrm>
            <a:off x="6549381" y="1516122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Christopher Nolan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6636997" y="2794225"/>
            <a:ext cx="1268955" cy="109783"/>
            <a:chOff x="3640999" y="2562524"/>
            <a:chExt cx="3940801" cy="249000"/>
          </a:xfrm>
        </p:grpSpPr>
        <p:sp>
          <p:nvSpPr>
            <p:cNvPr id="390" name="Shape 390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40999" y="2562524"/>
              <a:ext cx="2743932" cy="249000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Shape 392"/>
          <p:cNvSpPr txBox="1"/>
          <p:nvPr/>
        </p:nvSpPr>
        <p:spPr>
          <a:xfrm>
            <a:off x="7858849" y="2733373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8.65</a:t>
            </a:r>
            <a:endParaRPr/>
          </a:p>
        </p:txBody>
      </p:sp>
      <p:grpSp>
        <p:nvGrpSpPr>
          <p:cNvPr id="393" name="Shape 393"/>
          <p:cNvGrpSpPr/>
          <p:nvPr/>
        </p:nvGrpSpPr>
        <p:grpSpPr>
          <a:xfrm>
            <a:off x="6636997" y="3814038"/>
            <a:ext cx="1268955" cy="136401"/>
            <a:chOff x="3640999" y="2551360"/>
            <a:chExt cx="3940801" cy="260164"/>
          </a:xfrm>
        </p:grpSpPr>
        <p:sp>
          <p:nvSpPr>
            <p:cNvPr id="394" name="Shape 394"/>
            <p:cNvSpPr/>
            <p:nvPr/>
          </p:nvSpPr>
          <p:spPr>
            <a:xfrm>
              <a:off x="3641000" y="2562524"/>
              <a:ext cx="3940800" cy="249000"/>
            </a:xfrm>
            <a:prstGeom prst="rect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3640999" y="2551360"/>
              <a:ext cx="2133178" cy="260164"/>
            </a:xfrm>
            <a:prstGeom prst="rect">
              <a:avLst/>
            </a:prstGeom>
            <a:solidFill>
              <a:srgbClr val="A43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Shape 396"/>
          <p:cNvSpPr/>
          <p:nvPr/>
        </p:nvSpPr>
        <p:spPr>
          <a:xfrm>
            <a:off x="6590876" y="3613646"/>
            <a:ext cx="15879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Mathew McConaughey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7885502" y="3814038"/>
            <a:ext cx="479604" cy="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8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8.6</a:t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42571" y="1577707"/>
            <a:ext cx="478754" cy="71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6537811" y="1649486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Leonardo DiCaprio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52594" y="2606758"/>
            <a:ext cx="749666" cy="42168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6567507" y="2459485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Christopher Nolan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6579492" y="2579018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Christian Bale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31299" y="3613500"/>
            <a:ext cx="650312" cy="4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588331" y="3494722"/>
            <a:ext cx="12169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9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Christopher Nolan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ctrTitle"/>
          </p:nvPr>
        </p:nvSpPr>
        <p:spPr>
          <a:xfrm>
            <a:off x="685800" y="1352550"/>
            <a:ext cx="7848599" cy="106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rial"/>
              <a:buNone/>
            </a:pPr>
            <a:r>
              <a:rPr lang="en-PH" sz="74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Thank You</a:t>
            </a: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subTitle" idx="1"/>
          </p:nvPr>
        </p:nvSpPr>
        <p:spPr>
          <a:xfrm>
            <a:off x="685800" y="2495550"/>
            <a:ext cx="7848599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PH" sz="24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ctrTitle"/>
          </p:nvPr>
        </p:nvSpPr>
        <p:spPr>
          <a:xfrm>
            <a:off x="533400" y="792099"/>
            <a:ext cx="8077200" cy="1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9548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ria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</a:rPr>
              <a:t>Introduction</a:t>
            </a:r>
            <a:endParaRPr sz="3000" b="1" i="0" u="none" strike="noStrike" cap="none">
              <a:solidFill>
                <a:srgbClr val="A43E00"/>
              </a:solidFill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118531" y="1071223"/>
            <a:ext cx="1998133" cy="3296356"/>
          </a:xfrm>
          <a:prstGeom prst="flowChartDelay">
            <a:avLst/>
          </a:prstGeom>
          <a:solidFill>
            <a:schemeClr val="lt1"/>
          </a:solidFill>
          <a:ln w="25400" cap="flat" cmpd="sng">
            <a:solidFill>
              <a:srgbClr val="E36C0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Shape 64"/>
          <p:cNvGrpSpPr/>
          <p:nvPr/>
        </p:nvGrpSpPr>
        <p:grpSpPr>
          <a:xfrm>
            <a:off x="1738488" y="1014778"/>
            <a:ext cx="7157162" cy="738664"/>
            <a:chOff x="1794933" y="1071223"/>
            <a:chExt cx="7157162" cy="738664"/>
          </a:xfrm>
        </p:grpSpPr>
        <p:sp>
          <p:nvSpPr>
            <p:cNvPr id="65" name="Shape 65"/>
            <p:cNvSpPr/>
            <p:nvPr/>
          </p:nvSpPr>
          <p:spPr>
            <a:xfrm>
              <a:off x="1794933" y="1175265"/>
              <a:ext cx="287864" cy="327378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 txBox="1"/>
            <p:nvPr/>
          </p:nvSpPr>
          <p:spPr>
            <a:xfrm>
              <a:off x="2139243" y="1071223"/>
              <a:ext cx="681285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666666"/>
                  </a:solidFill>
                  <a:latin typeface="Ubuntu"/>
                  <a:ea typeface="Ubuntu"/>
                  <a:cs typeface="Ubuntu"/>
                  <a:sym typeface="Ubuntu"/>
                </a:rPr>
                <a:t>IMDb is an Internet Movie Database of all information related to  movies, television programs and other media and entertainment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Shape 67"/>
          <p:cNvGrpSpPr/>
          <p:nvPr/>
        </p:nvGrpSpPr>
        <p:grpSpPr>
          <a:xfrm>
            <a:off x="2094090" y="1702661"/>
            <a:ext cx="6649153" cy="523220"/>
            <a:chOff x="2094090" y="1747817"/>
            <a:chExt cx="6649153" cy="523220"/>
          </a:xfrm>
        </p:grpSpPr>
        <p:sp>
          <p:nvSpPr>
            <p:cNvPr id="68" name="Shape 68"/>
            <p:cNvSpPr/>
            <p:nvPr/>
          </p:nvSpPr>
          <p:spPr>
            <a:xfrm>
              <a:off x="2094090" y="1845738"/>
              <a:ext cx="287864" cy="327378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 txBox="1"/>
            <p:nvPr/>
          </p:nvSpPr>
          <p:spPr>
            <a:xfrm>
              <a:off x="2460974" y="1747817"/>
              <a:ext cx="62822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98A9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666666"/>
                  </a:solidFill>
                  <a:latin typeface="Ubuntu"/>
                  <a:ea typeface="Ubuntu"/>
                  <a:cs typeface="Ubuntu"/>
                  <a:sym typeface="Ubuntu"/>
                </a:rPr>
                <a:t>The  movie ratings on the IMDb website gives a measure of goodness/quality of movies based on user votes</a:t>
              </a:r>
              <a:endParaRPr/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2212623" y="2448210"/>
            <a:ext cx="6592708" cy="523220"/>
            <a:chOff x="2212623" y="2312742"/>
            <a:chExt cx="6592708" cy="523220"/>
          </a:xfrm>
        </p:grpSpPr>
        <p:sp>
          <p:nvSpPr>
            <p:cNvPr id="71" name="Shape 71"/>
            <p:cNvSpPr/>
            <p:nvPr/>
          </p:nvSpPr>
          <p:spPr>
            <a:xfrm>
              <a:off x="2212623" y="2381964"/>
              <a:ext cx="287864" cy="327378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 txBox="1"/>
            <p:nvPr/>
          </p:nvSpPr>
          <p:spPr>
            <a:xfrm>
              <a:off x="2523062" y="2312742"/>
              <a:ext cx="62822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98A9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666666"/>
                  </a:solidFill>
                  <a:latin typeface="Ubuntu"/>
                  <a:ea typeface="Ubuntu"/>
                  <a:cs typeface="Ubuntu"/>
                  <a:sym typeface="Ubuntu"/>
                </a:rPr>
                <a:t>The votes from the registered users of IMDb website are weighted based on their profile </a:t>
              </a:r>
              <a:endParaRPr/>
            </a:p>
          </p:txBody>
        </p:sp>
      </p:grpSp>
      <p:grpSp>
        <p:nvGrpSpPr>
          <p:cNvPr id="73" name="Shape 73"/>
          <p:cNvGrpSpPr/>
          <p:nvPr/>
        </p:nvGrpSpPr>
        <p:grpSpPr>
          <a:xfrm>
            <a:off x="2105376" y="3260540"/>
            <a:ext cx="6626575" cy="523220"/>
            <a:chOff x="2173110" y="2955737"/>
            <a:chExt cx="6626575" cy="523220"/>
          </a:xfrm>
        </p:grpSpPr>
        <p:sp>
          <p:nvSpPr>
            <p:cNvPr id="74" name="Shape 74"/>
            <p:cNvSpPr/>
            <p:nvPr/>
          </p:nvSpPr>
          <p:spPr>
            <a:xfrm>
              <a:off x="2173110" y="3008502"/>
              <a:ext cx="287864" cy="327378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 txBox="1"/>
            <p:nvPr/>
          </p:nvSpPr>
          <p:spPr>
            <a:xfrm>
              <a:off x="2517416" y="2955737"/>
              <a:ext cx="62822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98A9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666666"/>
                  </a:solidFill>
                  <a:latin typeface="Ubuntu"/>
                  <a:ea typeface="Ubuntu"/>
                  <a:cs typeface="Ubuntu"/>
                  <a:sym typeface="Ubuntu"/>
                </a:rPr>
                <a:t>We implement supervised learning techniques to predict the IMDb score for a movie and also identify factors that contribute to a movie’s success</a:t>
              </a:r>
              <a:endParaRPr/>
            </a:p>
          </p:txBody>
        </p:sp>
      </p:grpSp>
      <p:grpSp>
        <p:nvGrpSpPr>
          <p:cNvPr id="76" name="Shape 76"/>
          <p:cNvGrpSpPr/>
          <p:nvPr/>
        </p:nvGrpSpPr>
        <p:grpSpPr>
          <a:xfrm>
            <a:off x="1783638" y="4012741"/>
            <a:ext cx="6254048" cy="523220"/>
            <a:chOff x="1907817" y="3674071"/>
            <a:chExt cx="6254048" cy="523220"/>
          </a:xfrm>
        </p:grpSpPr>
        <p:sp>
          <p:nvSpPr>
            <p:cNvPr id="77" name="Shape 77"/>
            <p:cNvSpPr/>
            <p:nvPr/>
          </p:nvSpPr>
          <p:spPr>
            <a:xfrm>
              <a:off x="1907817" y="3725352"/>
              <a:ext cx="287864" cy="327378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2246483" y="3674071"/>
              <a:ext cx="59153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198A9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666666"/>
                  </a:solidFill>
                  <a:latin typeface="Ubuntu"/>
                  <a:ea typeface="Ubuntu"/>
                  <a:cs typeface="Ubuntu"/>
                  <a:sym typeface="Ubuntu"/>
                </a:rPr>
                <a:t>The business objective is to help the investors of a movie optimize their investment and reap good return on investment (ROI)</a:t>
              </a:r>
              <a:endParaRPr/>
            </a:p>
          </p:txBody>
        </p:sp>
      </p:grp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16" y="1610364"/>
            <a:ext cx="1665107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>
                <a:latin typeface="Ubuntu"/>
                <a:ea typeface="Ubuntu"/>
                <a:cs typeface="Ubuntu"/>
                <a:sym typeface="Ubuntu"/>
              </a:rPr>
              <a:t>20</a:t>
            </a:fld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>
                <a:latin typeface="Ubuntu"/>
                <a:ea typeface="Ubuntu"/>
                <a:cs typeface="Ubuntu"/>
                <a:sym typeface="Ubuntu"/>
              </a:rPr>
              <a:t>Stepwise Linear Regression result before and after imputing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425" y="3054413"/>
            <a:ext cx="59436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025" y="1050775"/>
            <a:ext cx="5934376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358325" y="105077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Before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457200" y="305442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After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>
                <a:latin typeface="Ubuntu"/>
                <a:ea typeface="Ubuntu"/>
                <a:cs typeface="Ubuntu"/>
                <a:sym typeface="Ubuntu"/>
              </a:rPr>
              <a:t>21</a:t>
            </a:fld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>
                <a:latin typeface="Ubuntu"/>
                <a:ea typeface="Ubuntu"/>
                <a:cs typeface="Ubuntu"/>
                <a:sym typeface="Ubuntu"/>
              </a:rPr>
              <a:t>D-Mine Regression result before and after imputing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125" y="3218365"/>
            <a:ext cx="59436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358325" y="105077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Before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7200" y="305442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After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125" y="126527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>
                <a:latin typeface="Ubuntu"/>
                <a:ea typeface="Ubuntu"/>
                <a:cs typeface="Ubuntu"/>
                <a:sym typeface="Ubuntu"/>
              </a:rPr>
              <a:t>22</a:t>
            </a:fld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>
                <a:latin typeface="Ubuntu"/>
                <a:ea typeface="Ubuntu"/>
                <a:cs typeface="Ubuntu"/>
                <a:sym typeface="Ubuntu"/>
              </a:rPr>
              <a:t>Partial Least Squares result before and after imputing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358325" y="105077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Before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57200" y="3054425"/>
            <a:ext cx="2330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latin typeface="Ubuntu"/>
                <a:ea typeface="Ubuntu"/>
                <a:cs typeface="Ubuntu"/>
                <a:sym typeface="Ubuntu"/>
              </a:rPr>
              <a:t>After Imputation and Transformation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400" y="1178800"/>
            <a:ext cx="5943600" cy="11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400" y="3098662"/>
            <a:ext cx="5943600" cy="11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09548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ria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Business Problem and Solution</a:t>
            </a:r>
            <a:endParaRPr sz="3000" b="1" i="0" u="none" strike="noStrike" cap="none">
              <a:solidFill>
                <a:srgbClr val="A43E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Shape 86"/>
          <p:cNvGrpSpPr/>
          <p:nvPr/>
        </p:nvGrpSpPr>
        <p:grpSpPr>
          <a:xfrm>
            <a:off x="514549" y="813111"/>
            <a:ext cx="8114902" cy="4059142"/>
            <a:chOff x="243615" y="2428"/>
            <a:chExt cx="8114902" cy="4059142"/>
          </a:xfrm>
        </p:grpSpPr>
        <p:sp>
          <p:nvSpPr>
            <p:cNvPr id="87" name="Shape 87"/>
            <p:cNvSpPr/>
            <p:nvPr/>
          </p:nvSpPr>
          <p:spPr>
            <a:xfrm>
              <a:off x="1596098" y="678670"/>
              <a:ext cx="2535907" cy="1691450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 txBox="1"/>
            <p:nvPr/>
          </p:nvSpPr>
          <p:spPr>
            <a:xfrm>
              <a:off x="2001844" y="678670"/>
              <a:ext cx="2130161" cy="1691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99550" bIns="9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Lack of definitive parameters to assess a movie’s success before its release</a:t>
              </a:r>
              <a:endParaRPr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596098" y="2370120"/>
              <a:ext cx="2535907" cy="1691450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2001844" y="2370120"/>
              <a:ext cx="2130161" cy="1691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99550" bIns="9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Quality of a movie is heavily depended on critic’s reviews which can be biased and time consuming</a:t>
              </a:r>
              <a:endParaRPr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43615" y="2428"/>
              <a:ext cx="1690604" cy="1690604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491198" y="250011"/>
              <a:ext cx="1195438" cy="1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Business Problem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5822610" y="678670"/>
              <a:ext cx="2535907" cy="1691450"/>
            </a:xfrm>
            <a:prstGeom prst="rect">
              <a:avLst/>
            </a:prstGeom>
            <a:solidFill>
              <a:srgbClr val="FDE9D8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6228355" y="678670"/>
              <a:ext cx="2130161" cy="1691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99550" bIns="9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Identify significant factors that contribute to a movie’s commercial success </a:t>
              </a:r>
              <a:endParaRPr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822610" y="2370120"/>
              <a:ext cx="2535907" cy="1691450"/>
            </a:xfrm>
            <a:prstGeom prst="rect">
              <a:avLst/>
            </a:prstGeom>
            <a:solidFill>
              <a:srgbClr val="FDE9D8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 txBox="1"/>
            <p:nvPr/>
          </p:nvSpPr>
          <p:spPr>
            <a:xfrm>
              <a:off x="6228355" y="2370120"/>
              <a:ext cx="2130161" cy="1691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9550" rIns="99550" bIns="995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Need for a quality index to gauge a movie’s commercial success before its release </a:t>
              </a:r>
              <a:endParaRPr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4470126" y="2428"/>
              <a:ext cx="1690604" cy="1690604"/>
            </a:xfrm>
            <a:prstGeom prst="ellipse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4717709" y="250011"/>
              <a:ext cx="1195438" cy="119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Desired Solution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4431719" y="359903"/>
            <a:ext cx="13026040" cy="5464855"/>
            <a:chOff x="-4587634" y="-515179"/>
            <a:chExt cx="13026040" cy="5464855"/>
          </a:xfrm>
        </p:grpSpPr>
        <p:sp>
          <p:nvSpPr>
            <p:cNvPr id="104" name="Shape 104"/>
            <p:cNvSpPr/>
            <p:nvPr/>
          </p:nvSpPr>
          <p:spPr>
            <a:xfrm>
              <a:off x="-4587634" y="-515179"/>
              <a:ext cx="5464855" cy="5464855"/>
            </a:xfrm>
            <a:prstGeom prst="blockArc">
              <a:avLst>
                <a:gd name="adj1" fmla="val 18900000"/>
                <a:gd name="adj2" fmla="val 2700000"/>
                <a:gd name="adj3" fmla="val 395"/>
              </a:avLst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64169" y="405807"/>
              <a:ext cx="7874237" cy="811615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564169" y="405807"/>
              <a:ext cx="7874237" cy="811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420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Data Source 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IMDb dataset was obtained from Kaggle.com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6909" y="304355"/>
              <a:ext cx="1014519" cy="1014519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859191" y="1370128"/>
              <a:ext cx="7579215" cy="1317819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859191" y="1370128"/>
              <a:ext cx="7579215" cy="1317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420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Data Description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Dataset has 5043 rows and 28 columns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15 interval variables, 13 nominal and 1 binary variable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Mean value of target variable 6.4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Movie  release year was in the range of 1916  - 2016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351932" y="1521778"/>
              <a:ext cx="1014519" cy="1014519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64169" y="2840653"/>
              <a:ext cx="7874237" cy="811615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564169" y="2840653"/>
              <a:ext cx="7874237" cy="811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4200" tIns="35550" rIns="35550" bIns="355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Ubuntu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Target Variable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IMDb score is the target Variable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Ubuntu"/>
                <a:buChar char="•"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Interval data between the range of 1.0 and 10.0</a:t>
              </a:r>
              <a:endPara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6909" y="2739201"/>
              <a:ext cx="1014519" cy="1014519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Shape 114"/>
          <p:cNvSpPr txBox="1"/>
          <p:nvPr/>
        </p:nvSpPr>
        <p:spPr>
          <a:xfrm>
            <a:off x="-22249" y="-11832"/>
            <a:ext cx="7315200" cy="79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200" b="0" i="0" u="none" strike="noStrike" cap="none">
              <a:solidFill>
                <a:srgbClr val="A43E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3206476" y="1027039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2823146" y="677408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842101" y="78482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2871588" y="75323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016917" y="97649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174883" y="987021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968474" y="940684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3660777" y="541337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3857627" y="541337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054477" y="541337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251327" y="541337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446589" y="541337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660777" y="738188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3857627" y="738188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4054477" y="738188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4251327" y="738188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446589" y="738188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660777" y="9334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857627" y="9334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054477" y="9334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251327" y="9334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446589" y="9334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3857627" y="113030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054477" y="113030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251327" y="113030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446589" y="113030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857627" y="13271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054477" y="13271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4251327" y="1327150"/>
            <a:ext cx="0" cy="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4446589" y="13271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253037" y="1692275"/>
            <a:ext cx="0" cy="0"/>
          </a:xfrm>
          <a:prstGeom prst="rect">
            <a:avLst/>
          </a:prstGeom>
          <a:solidFill>
            <a:srgbClr val="4D778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5253037" y="1692275"/>
            <a:ext cx="0" cy="0"/>
          </a:xfrm>
          <a:prstGeom prst="rect">
            <a:avLst/>
          </a:prstGeom>
          <a:solidFill>
            <a:srgbClr val="4D778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5268912" y="168116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4D778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022850" y="1273175"/>
            <a:ext cx="4761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604" y="0"/>
                </a:moveTo>
                <a:lnTo>
                  <a:pt x="118604" y="0"/>
                </a:lnTo>
                <a:lnTo>
                  <a:pt x="120000" y="0"/>
                </a:lnTo>
                <a:cubicBezTo>
                  <a:pt x="119476" y="0"/>
                  <a:pt x="119127" y="0"/>
                  <a:pt x="118604" y="0"/>
                </a:cubicBezTo>
                <a:close/>
                <a:moveTo>
                  <a:pt x="0" y="0"/>
                </a:moveTo>
                <a:lnTo>
                  <a:pt x="348" y="0"/>
                </a:lnTo>
                <a:lnTo>
                  <a:pt x="348" y="0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4D778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Shape 149"/>
          <p:cNvGrpSpPr/>
          <p:nvPr/>
        </p:nvGrpSpPr>
        <p:grpSpPr>
          <a:xfrm>
            <a:off x="2209799" y="2001838"/>
            <a:ext cx="854075" cy="860425"/>
            <a:chOff x="1272" y="1297"/>
            <a:chExt cx="538" cy="542"/>
          </a:xfrm>
        </p:grpSpPr>
        <p:sp>
          <p:nvSpPr>
            <p:cNvPr id="150" name="Shape 150"/>
            <p:cNvSpPr/>
            <p:nvPr/>
          </p:nvSpPr>
          <p:spPr>
            <a:xfrm>
              <a:off x="1333" y="13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47" y="1297"/>
              <a:ext cx="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427" y="0"/>
                  </a:moveTo>
                  <a:cubicBezTo>
                    <a:pt x="90237" y="0"/>
                    <a:pt x="89667" y="0"/>
                    <a:pt x="89381" y="0"/>
                  </a:cubicBezTo>
                  <a:cubicBezTo>
                    <a:pt x="89096" y="0"/>
                    <a:pt x="88811" y="0"/>
                    <a:pt x="89096" y="0"/>
                  </a:cubicBezTo>
                  <a:lnTo>
                    <a:pt x="93375" y="0"/>
                  </a:lnTo>
                  <a:cubicBezTo>
                    <a:pt x="83486" y="0"/>
                    <a:pt x="73312" y="0"/>
                    <a:pt x="63137" y="0"/>
                  </a:cubicBezTo>
                  <a:cubicBezTo>
                    <a:pt x="45356" y="0"/>
                    <a:pt x="28240" y="0"/>
                    <a:pt x="12076" y="0"/>
                  </a:cubicBezTo>
                  <a:cubicBezTo>
                    <a:pt x="11315" y="0"/>
                    <a:pt x="10459" y="0"/>
                    <a:pt x="10269" y="0"/>
                  </a:cubicBezTo>
                  <a:cubicBezTo>
                    <a:pt x="9984" y="0"/>
                    <a:pt x="10269" y="0"/>
                    <a:pt x="11030" y="0"/>
                  </a:cubicBezTo>
                  <a:cubicBezTo>
                    <a:pt x="27385" y="0"/>
                    <a:pt x="44881" y="0"/>
                    <a:pt x="63137" y="0"/>
                  </a:cubicBezTo>
                  <a:cubicBezTo>
                    <a:pt x="74072" y="0"/>
                    <a:pt x="85103" y="0"/>
                    <a:pt x="95847" y="0"/>
                  </a:cubicBezTo>
                  <a:cubicBezTo>
                    <a:pt x="96133" y="0"/>
                    <a:pt x="96608" y="0"/>
                    <a:pt x="96608" y="0"/>
                  </a:cubicBezTo>
                  <a:cubicBezTo>
                    <a:pt x="96893" y="0"/>
                    <a:pt x="96893" y="0"/>
                    <a:pt x="96608" y="0"/>
                  </a:cubicBezTo>
                  <a:lnTo>
                    <a:pt x="93185" y="0"/>
                  </a:lnTo>
                  <a:lnTo>
                    <a:pt x="116767" y="0"/>
                  </a:lnTo>
                  <a:lnTo>
                    <a:pt x="107353" y="0"/>
                  </a:lnTo>
                  <a:lnTo>
                    <a:pt x="103359" y="0"/>
                  </a:lnTo>
                  <a:cubicBezTo>
                    <a:pt x="103074" y="0"/>
                    <a:pt x="102313" y="0"/>
                    <a:pt x="101743" y="0"/>
                  </a:cubicBezTo>
                  <a:cubicBezTo>
                    <a:pt x="88050" y="0"/>
                    <a:pt x="73597" y="0"/>
                    <a:pt x="58763" y="0"/>
                  </a:cubicBezTo>
                  <a:cubicBezTo>
                    <a:pt x="38985" y="0"/>
                    <a:pt x="19873" y="0"/>
                    <a:pt x="2187" y="0"/>
                  </a:cubicBezTo>
                  <a:cubicBezTo>
                    <a:pt x="1331" y="0"/>
                    <a:pt x="570" y="0"/>
                    <a:pt x="285" y="0"/>
                  </a:cubicBezTo>
                  <a:cubicBezTo>
                    <a:pt x="0" y="0"/>
                    <a:pt x="285" y="0"/>
                    <a:pt x="855" y="0"/>
                  </a:cubicBezTo>
                  <a:cubicBezTo>
                    <a:pt x="19112" y="0"/>
                    <a:pt x="38415" y="0"/>
                    <a:pt x="58573" y="0"/>
                  </a:cubicBezTo>
                  <a:cubicBezTo>
                    <a:pt x="73312" y="0"/>
                    <a:pt x="87480" y="0"/>
                    <a:pt x="101172" y="0"/>
                  </a:cubicBezTo>
                  <a:lnTo>
                    <a:pt x="106307" y="0"/>
                  </a:lnTo>
                  <a:cubicBezTo>
                    <a:pt x="106307" y="0"/>
                    <a:pt x="106877" y="0"/>
                    <a:pt x="107353" y="0"/>
                  </a:cubicBezTo>
                  <a:cubicBezTo>
                    <a:pt x="107923" y="0"/>
                    <a:pt x="108399" y="0"/>
                    <a:pt x="108684" y="0"/>
                  </a:cubicBezTo>
                  <a:lnTo>
                    <a:pt x="119714" y="0"/>
                  </a:lnTo>
                  <a:cubicBezTo>
                    <a:pt x="120000" y="0"/>
                    <a:pt x="119714" y="0"/>
                    <a:pt x="118954" y="0"/>
                  </a:cubicBezTo>
                  <a:lnTo>
                    <a:pt x="90713" y="0"/>
                  </a:lnTo>
                  <a:cubicBezTo>
                    <a:pt x="90713" y="0"/>
                    <a:pt x="90427" y="0"/>
                    <a:pt x="90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1331" y="175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272" y="1477"/>
              <a:ext cx="0" cy="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0" y="119714"/>
                    <a:pt x="0" y="119238"/>
                  </a:cubicBezTo>
                  <a:cubicBezTo>
                    <a:pt x="0" y="101252"/>
                    <a:pt x="0" y="81649"/>
                    <a:pt x="0" y="61475"/>
                  </a:cubicBezTo>
                  <a:cubicBezTo>
                    <a:pt x="0" y="46724"/>
                    <a:pt x="0" y="32450"/>
                    <a:pt x="0" y="18747"/>
                  </a:cubicBezTo>
                  <a:lnTo>
                    <a:pt x="0" y="13893"/>
                  </a:lnTo>
                  <a:cubicBezTo>
                    <a:pt x="0" y="13703"/>
                    <a:pt x="0" y="13132"/>
                    <a:pt x="0" y="12561"/>
                  </a:cubicBezTo>
                  <a:cubicBezTo>
                    <a:pt x="0" y="12085"/>
                    <a:pt x="0" y="11514"/>
                    <a:pt x="0" y="11229"/>
                  </a:cubicBezTo>
                  <a:lnTo>
                    <a:pt x="0" y="190"/>
                  </a:lnTo>
                  <a:cubicBezTo>
                    <a:pt x="0" y="0"/>
                    <a:pt x="0" y="190"/>
                    <a:pt x="0" y="1046"/>
                  </a:cubicBezTo>
                  <a:lnTo>
                    <a:pt x="0" y="29214"/>
                  </a:lnTo>
                  <a:cubicBezTo>
                    <a:pt x="0" y="29785"/>
                    <a:pt x="0" y="30356"/>
                    <a:pt x="0" y="30832"/>
                  </a:cubicBezTo>
                  <a:cubicBezTo>
                    <a:pt x="0" y="31118"/>
                    <a:pt x="0" y="31403"/>
                    <a:pt x="0" y="31118"/>
                  </a:cubicBezTo>
                  <a:lnTo>
                    <a:pt x="0" y="26835"/>
                  </a:lnTo>
                  <a:cubicBezTo>
                    <a:pt x="0" y="36732"/>
                    <a:pt x="0" y="47010"/>
                    <a:pt x="0" y="57192"/>
                  </a:cubicBezTo>
                  <a:cubicBezTo>
                    <a:pt x="0" y="74892"/>
                    <a:pt x="0" y="91831"/>
                    <a:pt x="0" y="108199"/>
                  </a:cubicBezTo>
                  <a:cubicBezTo>
                    <a:pt x="0" y="108961"/>
                    <a:pt x="0" y="109817"/>
                    <a:pt x="0" y="110103"/>
                  </a:cubicBezTo>
                  <a:cubicBezTo>
                    <a:pt x="0" y="110388"/>
                    <a:pt x="0" y="110103"/>
                    <a:pt x="0" y="109246"/>
                  </a:cubicBezTo>
                  <a:cubicBezTo>
                    <a:pt x="0" y="92878"/>
                    <a:pt x="0" y="75463"/>
                    <a:pt x="0" y="57192"/>
                  </a:cubicBezTo>
                  <a:cubicBezTo>
                    <a:pt x="0" y="46153"/>
                    <a:pt x="0" y="35114"/>
                    <a:pt x="0" y="24361"/>
                  </a:cubicBezTo>
                  <a:cubicBezTo>
                    <a:pt x="0" y="23885"/>
                    <a:pt x="0" y="23600"/>
                    <a:pt x="0" y="23600"/>
                  </a:cubicBezTo>
                  <a:cubicBezTo>
                    <a:pt x="0" y="23314"/>
                    <a:pt x="0" y="23314"/>
                    <a:pt x="0" y="23600"/>
                  </a:cubicBezTo>
                  <a:lnTo>
                    <a:pt x="0" y="27121"/>
                  </a:lnTo>
                  <a:lnTo>
                    <a:pt x="0" y="3425"/>
                  </a:lnTo>
                  <a:lnTo>
                    <a:pt x="0" y="12846"/>
                  </a:lnTo>
                  <a:lnTo>
                    <a:pt x="0" y="16843"/>
                  </a:lnTo>
                  <a:cubicBezTo>
                    <a:pt x="0" y="17129"/>
                    <a:pt x="0" y="17985"/>
                    <a:pt x="0" y="18461"/>
                  </a:cubicBezTo>
                  <a:cubicBezTo>
                    <a:pt x="0" y="32164"/>
                    <a:pt x="0" y="46724"/>
                    <a:pt x="0" y="61475"/>
                  </a:cubicBezTo>
                  <a:cubicBezTo>
                    <a:pt x="0" y="81363"/>
                    <a:pt x="0" y="100396"/>
                    <a:pt x="0" y="118096"/>
                  </a:cubicBezTo>
                  <a:cubicBezTo>
                    <a:pt x="0" y="118953"/>
                    <a:pt x="0" y="119714"/>
                    <a:pt x="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730" y="17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1450" y="1839"/>
              <a:ext cx="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616" y="0"/>
                  </a:moveTo>
                  <a:lnTo>
                    <a:pt x="12616" y="0"/>
                  </a:lnTo>
                  <a:cubicBezTo>
                    <a:pt x="12047" y="0"/>
                    <a:pt x="11573" y="0"/>
                    <a:pt x="11288" y="0"/>
                  </a:cubicBezTo>
                  <a:lnTo>
                    <a:pt x="284" y="0"/>
                  </a:lnTo>
                  <a:cubicBezTo>
                    <a:pt x="0" y="0"/>
                    <a:pt x="284" y="0"/>
                    <a:pt x="1138" y="0"/>
                  </a:cubicBezTo>
                  <a:lnTo>
                    <a:pt x="29217" y="0"/>
                  </a:lnTo>
                  <a:cubicBezTo>
                    <a:pt x="29786" y="0"/>
                    <a:pt x="30260" y="0"/>
                    <a:pt x="30830" y="0"/>
                  </a:cubicBezTo>
                  <a:cubicBezTo>
                    <a:pt x="31114" y="0"/>
                    <a:pt x="31399" y="0"/>
                    <a:pt x="31114" y="0"/>
                  </a:cubicBezTo>
                  <a:lnTo>
                    <a:pt x="26845" y="0"/>
                  </a:lnTo>
                  <a:cubicBezTo>
                    <a:pt x="36711" y="0"/>
                    <a:pt x="46861" y="0"/>
                    <a:pt x="57106" y="0"/>
                  </a:cubicBezTo>
                  <a:cubicBezTo>
                    <a:pt x="74750" y="0"/>
                    <a:pt x="91826" y="0"/>
                    <a:pt x="107952" y="0"/>
                  </a:cubicBezTo>
                  <a:cubicBezTo>
                    <a:pt x="108711" y="0"/>
                    <a:pt x="109565" y="0"/>
                    <a:pt x="109849" y="0"/>
                  </a:cubicBezTo>
                  <a:cubicBezTo>
                    <a:pt x="110039" y="0"/>
                    <a:pt x="109849" y="0"/>
                    <a:pt x="108996" y="0"/>
                  </a:cubicBezTo>
                  <a:cubicBezTo>
                    <a:pt x="92679" y="0"/>
                    <a:pt x="75225" y="0"/>
                    <a:pt x="57106" y="0"/>
                  </a:cubicBezTo>
                  <a:cubicBezTo>
                    <a:pt x="46102" y="0"/>
                    <a:pt x="35098" y="0"/>
                    <a:pt x="24379" y="0"/>
                  </a:cubicBezTo>
                  <a:cubicBezTo>
                    <a:pt x="24094" y="0"/>
                    <a:pt x="23620" y="0"/>
                    <a:pt x="23620" y="0"/>
                  </a:cubicBezTo>
                  <a:cubicBezTo>
                    <a:pt x="23335" y="0"/>
                    <a:pt x="23335" y="0"/>
                    <a:pt x="23620" y="0"/>
                  </a:cubicBezTo>
                  <a:lnTo>
                    <a:pt x="27035" y="0"/>
                  </a:lnTo>
                  <a:lnTo>
                    <a:pt x="3509" y="0"/>
                  </a:lnTo>
                  <a:lnTo>
                    <a:pt x="12901" y="0"/>
                  </a:lnTo>
                  <a:lnTo>
                    <a:pt x="16885" y="0"/>
                  </a:lnTo>
                  <a:cubicBezTo>
                    <a:pt x="17169" y="0"/>
                    <a:pt x="17928" y="0"/>
                    <a:pt x="18498" y="0"/>
                  </a:cubicBezTo>
                  <a:cubicBezTo>
                    <a:pt x="32158" y="0"/>
                    <a:pt x="46577" y="0"/>
                    <a:pt x="61375" y="0"/>
                  </a:cubicBezTo>
                  <a:cubicBezTo>
                    <a:pt x="81201" y="0"/>
                    <a:pt x="100173" y="0"/>
                    <a:pt x="117818" y="0"/>
                  </a:cubicBezTo>
                  <a:cubicBezTo>
                    <a:pt x="118671" y="0"/>
                    <a:pt x="119430" y="0"/>
                    <a:pt x="119715" y="0"/>
                  </a:cubicBezTo>
                  <a:cubicBezTo>
                    <a:pt x="120000" y="0"/>
                    <a:pt x="119715" y="0"/>
                    <a:pt x="119146" y="0"/>
                  </a:cubicBezTo>
                  <a:cubicBezTo>
                    <a:pt x="101217" y="0"/>
                    <a:pt x="81675" y="0"/>
                    <a:pt x="61660" y="0"/>
                  </a:cubicBezTo>
                  <a:cubicBezTo>
                    <a:pt x="47146" y="0"/>
                    <a:pt x="32727" y="0"/>
                    <a:pt x="19067" y="0"/>
                  </a:cubicBezTo>
                  <a:lnTo>
                    <a:pt x="13660" y="0"/>
                  </a:lnTo>
                  <a:cubicBezTo>
                    <a:pt x="13660" y="0"/>
                    <a:pt x="13185" y="0"/>
                    <a:pt x="126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730" y="135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810" y="1474"/>
              <a:ext cx="0" cy="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0" y="119714"/>
                    <a:pt x="0" y="119238"/>
                  </a:cubicBezTo>
                  <a:lnTo>
                    <a:pt x="0" y="90975"/>
                  </a:lnTo>
                  <a:cubicBezTo>
                    <a:pt x="0" y="90499"/>
                    <a:pt x="0" y="89928"/>
                    <a:pt x="0" y="89357"/>
                  </a:cubicBezTo>
                  <a:cubicBezTo>
                    <a:pt x="0" y="89072"/>
                    <a:pt x="0" y="88881"/>
                    <a:pt x="0" y="89072"/>
                  </a:cubicBezTo>
                  <a:lnTo>
                    <a:pt x="0" y="93449"/>
                  </a:lnTo>
                  <a:cubicBezTo>
                    <a:pt x="0" y="83457"/>
                    <a:pt x="0" y="73275"/>
                    <a:pt x="0" y="63092"/>
                  </a:cubicBezTo>
                  <a:cubicBezTo>
                    <a:pt x="0" y="45297"/>
                    <a:pt x="0" y="28453"/>
                    <a:pt x="0" y="12085"/>
                  </a:cubicBezTo>
                  <a:cubicBezTo>
                    <a:pt x="0" y="11229"/>
                    <a:pt x="0" y="10467"/>
                    <a:pt x="0" y="10182"/>
                  </a:cubicBezTo>
                  <a:cubicBezTo>
                    <a:pt x="0" y="9896"/>
                    <a:pt x="0" y="10182"/>
                    <a:pt x="0" y="10943"/>
                  </a:cubicBezTo>
                  <a:cubicBezTo>
                    <a:pt x="0" y="27311"/>
                    <a:pt x="0" y="44821"/>
                    <a:pt x="0" y="63092"/>
                  </a:cubicBezTo>
                  <a:cubicBezTo>
                    <a:pt x="0" y="74036"/>
                    <a:pt x="0" y="85075"/>
                    <a:pt x="0" y="95828"/>
                  </a:cubicBezTo>
                  <a:cubicBezTo>
                    <a:pt x="0" y="96114"/>
                    <a:pt x="0" y="96685"/>
                    <a:pt x="0" y="96685"/>
                  </a:cubicBezTo>
                  <a:cubicBezTo>
                    <a:pt x="0" y="96875"/>
                    <a:pt x="0" y="96875"/>
                    <a:pt x="0" y="96685"/>
                  </a:cubicBezTo>
                  <a:lnTo>
                    <a:pt x="0" y="93164"/>
                  </a:lnTo>
                  <a:lnTo>
                    <a:pt x="0" y="116764"/>
                  </a:lnTo>
                  <a:lnTo>
                    <a:pt x="0" y="107343"/>
                  </a:lnTo>
                  <a:lnTo>
                    <a:pt x="0" y="103346"/>
                  </a:lnTo>
                  <a:cubicBezTo>
                    <a:pt x="0" y="103061"/>
                    <a:pt x="0" y="102299"/>
                    <a:pt x="0" y="101728"/>
                  </a:cubicBezTo>
                  <a:cubicBezTo>
                    <a:pt x="0" y="88025"/>
                    <a:pt x="0" y="73560"/>
                    <a:pt x="0" y="58810"/>
                  </a:cubicBezTo>
                  <a:cubicBezTo>
                    <a:pt x="0" y="38921"/>
                    <a:pt x="0" y="19793"/>
                    <a:pt x="0" y="2093"/>
                  </a:cubicBezTo>
                  <a:cubicBezTo>
                    <a:pt x="0" y="1332"/>
                    <a:pt x="0" y="475"/>
                    <a:pt x="0" y="190"/>
                  </a:cubicBezTo>
                  <a:cubicBezTo>
                    <a:pt x="0" y="0"/>
                    <a:pt x="0" y="190"/>
                    <a:pt x="0" y="761"/>
                  </a:cubicBezTo>
                  <a:cubicBezTo>
                    <a:pt x="0" y="19032"/>
                    <a:pt x="0" y="38350"/>
                    <a:pt x="0" y="58524"/>
                  </a:cubicBezTo>
                  <a:cubicBezTo>
                    <a:pt x="0" y="72989"/>
                    <a:pt x="0" y="87549"/>
                    <a:pt x="0" y="101157"/>
                  </a:cubicBezTo>
                  <a:lnTo>
                    <a:pt x="0" y="106011"/>
                  </a:lnTo>
                  <a:cubicBezTo>
                    <a:pt x="0" y="106296"/>
                    <a:pt x="0" y="106867"/>
                    <a:pt x="0" y="107343"/>
                  </a:cubicBezTo>
                  <a:cubicBezTo>
                    <a:pt x="0" y="107914"/>
                    <a:pt x="0" y="108485"/>
                    <a:pt x="0" y="108770"/>
                  </a:cubicBezTo>
                  <a:lnTo>
                    <a:pt x="0" y="119714"/>
                  </a:lnTo>
                  <a:cubicBezTo>
                    <a:pt x="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17475" y="4767250"/>
            <a:ext cx="169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P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287865" y="209548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About IMDb Data</a:t>
            </a:r>
            <a:endParaRPr sz="3000" b="1" i="0" u="none" strike="noStrike" cap="none">
              <a:solidFill>
                <a:srgbClr val="A43E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472" y="3779641"/>
            <a:ext cx="719666" cy="66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913" y="2653065"/>
            <a:ext cx="630878" cy="47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Shape 166"/>
          <p:cNvCxnSpPr/>
          <p:nvPr/>
        </p:nvCxnSpPr>
        <p:spPr>
          <a:xfrm>
            <a:off x="609600" y="2190750"/>
            <a:ext cx="7924799" cy="1587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7" name="Shape 167"/>
          <p:cNvSpPr/>
          <p:nvPr/>
        </p:nvSpPr>
        <p:spPr>
          <a:xfrm>
            <a:off x="121920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314325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506730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699135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705600" y="2929175"/>
            <a:ext cx="1828799" cy="1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Outlier Treatment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Aspect Ratio had outlier values.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% of the data was removed.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4724400" y="2929175"/>
            <a:ext cx="1600199" cy="136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Missing Value Treatment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19/</a:t>
            </a: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28 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variables had missing values.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Median values were imputed to these.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2809875" y="2929175"/>
            <a:ext cx="1600199" cy="118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Cleaning Extraneous Data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Dataset contained special characters like Â and © in various columns.</a:t>
            </a:r>
            <a:endParaRPr sz="1100" b="0" i="0" u="none" strike="noStrike" cap="non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791518" y="2925087"/>
            <a:ext cx="1704031" cy="107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Data De-duping</a:t>
            </a:r>
            <a:endParaRPr sz="1400" b="0" i="0" u="none" strike="noStrike" cap="none"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PH" sz="11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% of the data was removed due to movies being repeated in the same year.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34399" y="4767250"/>
            <a:ext cx="15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P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413816" y="1939257"/>
            <a:ext cx="544200" cy="54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28" y="49082"/>
                </a:moveTo>
                <a:lnTo>
                  <a:pt x="54492" y="49082"/>
                </a:lnTo>
                <a:lnTo>
                  <a:pt x="54492" y="27246"/>
                </a:lnTo>
                <a:cubicBezTo>
                  <a:pt x="54492" y="25603"/>
                  <a:pt x="53429" y="24541"/>
                  <a:pt x="51787" y="24541"/>
                </a:cubicBezTo>
                <a:cubicBezTo>
                  <a:pt x="50144" y="24541"/>
                  <a:pt x="49082" y="25603"/>
                  <a:pt x="49082" y="27246"/>
                </a:cubicBezTo>
                <a:lnTo>
                  <a:pt x="49082" y="49082"/>
                </a:lnTo>
                <a:lnTo>
                  <a:pt x="27246" y="49082"/>
                </a:lnTo>
                <a:cubicBezTo>
                  <a:pt x="25603" y="49082"/>
                  <a:pt x="24541" y="50144"/>
                  <a:pt x="24541" y="51787"/>
                </a:cubicBezTo>
                <a:cubicBezTo>
                  <a:pt x="24541" y="53429"/>
                  <a:pt x="25603" y="54589"/>
                  <a:pt x="27246" y="54589"/>
                </a:cubicBezTo>
                <a:lnTo>
                  <a:pt x="49082" y="54589"/>
                </a:lnTo>
                <a:lnTo>
                  <a:pt x="49082" y="76328"/>
                </a:lnTo>
                <a:cubicBezTo>
                  <a:pt x="49082" y="77971"/>
                  <a:pt x="50144" y="79130"/>
                  <a:pt x="51787" y="79130"/>
                </a:cubicBezTo>
                <a:cubicBezTo>
                  <a:pt x="53429" y="79130"/>
                  <a:pt x="54492" y="77971"/>
                  <a:pt x="54492" y="76328"/>
                </a:cubicBezTo>
                <a:lnTo>
                  <a:pt x="54492" y="54589"/>
                </a:lnTo>
                <a:lnTo>
                  <a:pt x="76328" y="54589"/>
                </a:lnTo>
                <a:cubicBezTo>
                  <a:pt x="77971" y="54589"/>
                  <a:pt x="79033" y="53429"/>
                  <a:pt x="79033" y="51787"/>
                </a:cubicBezTo>
                <a:cubicBezTo>
                  <a:pt x="79033" y="50144"/>
                  <a:pt x="77971" y="49082"/>
                  <a:pt x="76328" y="49082"/>
                </a:cubicBezTo>
                <a:close/>
                <a:moveTo>
                  <a:pt x="119130" y="115362"/>
                </a:moveTo>
                <a:lnTo>
                  <a:pt x="90241" y="86473"/>
                </a:lnTo>
                <a:cubicBezTo>
                  <a:pt x="98454" y="77198"/>
                  <a:pt x="103574" y="65217"/>
                  <a:pt x="103574" y="51787"/>
                </a:cubicBezTo>
                <a:cubicBezTo>
                  <a:pt x="103574" y="23188"/>
                  <a:pt x="80386" y="0"/>
                  <a:pt x="51787" y="0"/>
                </a:cubicBezTo>
                <a:cubicBezTo>
                  <a:pt x="23188" y="0"/>
                  <a:pt x="0" y="23188"/>
                  <a:pt x="0" y="51787"/>
                </a:cubicBezTo>
                <a:cubicBezTo>
                  <a:pt x="0" y="80483"/>
                  <a:pt x="23188" y="103671"/>
                  <a:pt x="51787" y="103671"/>
                </a:cubicBezTo>
                <a:cubicBezTo>
                  <a:pt x="65120" y="103671"/>
                  <a:pt x="77198" y="98454"/>
                  <a:pt x="86473" y="90241"/>
                </a:cubicBezTo>
                <a:lnTo>
                  <a:pt x="115362" y="119130"/>
                </a:lnTo>
                <a:cubicBezTo>
                  <a:pt x="115845" y="119710"/>
                  <a:pt x="116425" y="120000"/>
                  <a:pt x="117198" y="120000"/>
                </a:cubicBezTo>
                <a:cubicBezTo>
                  <a:pt x="118840" y="120000"/>
                  <a:pt x="120000" y="118937"/>
                  <a:pt x="120000" y="117294"/>
                </a:cubicBezTo>
                <a:cubicBezTo>
                  <a:pt x="120000" y="116425"/>
                  <a:pt x="119710" y="115942"/>
                  <a:pt x="119130" y="115362"/>
                </a:cubicBezTo>
                <a:close/>
                <a:moveTo>
                  <a:pt x="51787" y="98164"/>
                </a:moveTo>
                <a:cubicBezTo>
                  <a:pt x="26183" y="98164"/>
                  <a:pt x="5410" y="77487"/>
                  <a:pt x="5410" y="51787"/>
                </a:cubicBezTo>
                <a:cubicBezTo>
                  <a:pt x="5410" y="26183"/>
                  <a:pt x="26183" y="5507"/>
                  <a:pt x="51787" y="5507"/>
                </a:cubicBezTo>
                <a:cubicBezTo>
                  <a:pt x="77391" y="5507"/>
                  <a:pt x="98164" y="26183"/>
                  <a:pt x="98164" y="51787"/>
                </a:cubicBezTo>
                <a:cubicBezTo>
                  <a:pt x="98164" y="77487"/>
                  <a:pt x="77391" y="98164"/>
                  <a:pt x="51787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378081" y="1914066"/>
            <a:ext cx="463800" cy="57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078" y="49082"/>
                </a:moveTo>
                <a:lnTo>
                  <a:pt x="60000" y="49082"/>
                </a:lnTo>
                <a:cubicBezTo>
                  <a:pt x="62007" y="49082"/>
                  <a:pt x="63425" y="48019"/>
                  <a:pt x="63425" y="46376"/>
                </a:cubicBezTo>
                <a:cubicBezTo>
                  <a:pt x="63425" y="44734"/>
                  <a:pt x="62007" y="43671"/>
                  <a:pt x="60000" y="43671"/>
                </a:cubicBezTo>
                <a:lnTo>
                  <a:pt x="20078" y="43671"/>
                </a:lnTo>
                <a:cubicBezTo>
                  <a:pt x="18070" y="43671"/>
                  <a:pt x="16771" y="44734"/>
                  <a:pt x="16771" y="46376"/>
                </a:cubicBezTo>
                <a:cubicBezTo>
                  <a:pt x="16771" y="48019"/>
                  <a:pt x="18070" y="49082"/>
                  <a:pt x="20078" y="49082"/>
                </a:cubicBezTo>
                <a:close/>
                <a:moveTo>
                  <a:pt x="113385" y="10917"/>
                </a:moveTo>
                <a:lnTo>
                  <a:pt x="96732" y="10917"/>
                </a:lnTo>
                <a:lnTo>
                  <a:pt x="96732" y="2705"/>
                </a:lnTo>
                <a:cubicBezTo>
                  <a:pt x="96732" y="1062"/>
                  <a:pt x="95433" y="0"/>
                  <a:pt x="93425" y="0"/>
                </a:cubicBezTo>
                <a:cubicBezTo>
                  <a:pt x="91417" y="0"/>
                  <a:pt x="90000" y="1062"/>
                  <a:pt x="90000" y="2705"/>
                </a:cubicBezTo>
                <a:lnTo>
                  <a:pt x="90000" y="10917"/>
                </a:lnTo>
                <a:lnTo>
                  <a:pt x="83385" y="10917"/>
                </a:lnTo>
                <a:lnTo>
                  <a:pt x="83385" y="2705"/>
                </a:lnTo>
                <a:cubicBezTo>
                  <a:pt x="83385" y="1062"/>
                  <a:pt x="82086" y="0"/>
                  <a:pt x="80078" y="0"/>
                </a:cubicBezTo>
                <a:cubicBezTo>
                  <a:pt x="78070" y="0"/>
                  <a:pt x="76771" y="1062"/>
                  <a:pt x="76771" y="2705"/>
                </a:cubicBezTo>
                <a:lnTo>
                  <a:pt x="76771" y="10917"/>
                </a:lnTo>
                <a:lnTo>
                  <a:pt x="70039" y="10917"/>
                </a:lnTo>
                <a:lnTo>
                  <a:pt x="70039" y="2705"/>
                </a:lnTo>
                <a:cubicBezTo>
                  <a:pt x="70039" y="1062"/>
                  <a:pt x="68740" y="0"/>
                  <a:pt x="66732" y="0"/>
                </a:cubicBezTo>
                <a:cubicBezTo>
                  <a:pt x="64724" y="0"/>
                  <a:pt x="63425" y="1062"/>
                  <a:pt x="63425" y="2705"/>
                </a:cubicBezTo>
                <a:lnTo>
                  <a:pt x="63425" y="10917"/>
                </a:lnTo>
                <a:lnTo>
                  <a:pt x="56692" y="10917"/>
                </a:lnTo>
                <a:lnTo>
                  <a:pt x="56692" y="2705"/>
                </a:lnTo>
                <a:cubicBezTo>
                  <a:pt x="56692" y="1062"/>
                  <a:pt x="55393" y="0"/>
                  <a:pt x="53385" y="0"/>
                </a:cubicBezTo>
                <a:cubicBezTo>
                  <a:pt x="51377" y="0"/>
                  <a:pt x="50078" y="1062"/>
                  <a:pt x="50078" y="2705"/>
                </a:cubicBezTo>
                <a:lnTo>
                  <a:pt x="50078" y="10917"/>
                </a:lnTo>
                <a:lnTo>
                  <a:pt x="43346" y="10917"/>
                </a:lnTo>
                <a:lnTo>
                  <a:pt x="43346" y="2705"/>
                </a:lnTo>
                <a:cubicBezTo>
                  <a:pt x="43346" y="1062"/>
                  <a:pt x="42047" y="0"/>
                  <a:pt x="40039" y="0"/>
                </a:cubicBezTo>
                <a:cubicBezTo>
                  <a:pt x="38031" y="0"/>
                  <a:pt x="36732" y="1062"/>
                  <a:pt x="36732" y="2705"/>
                </a:cubicBezTo>
                <a:lnTo>
                  <a:pt x="36732" y="10917"/>
                </a:lnTo>
                <a:lnTo>
                  <a:pt x="30000" y="10917"/>
                </a:lnTo>
                <a:lnTo>
                  <a:pt x="30000" y="2705"/>
                </a:lnTo>
                <a:cubicBezTo>
                  <a:pt x="30000" y="1062"/>
                  <a:pt x="28700" y="0"/>
                  <a:pt x="26692" y="0"/>
                </a:cubicBezTo>
                <a:cubicBezTo>
                  <a:pt x="24685" y="0"/>
                  <a:pt x="23385" y="1062"/>
                  <a:pt x="23385" y="2705"/>
                </a:cubicBezTo>
                <a:lnTo>
                  <a:pt x="23385" y="10917"/>
                </a:lnTo>
                <a:lnTo>
                  <a:pt x="6732" y="10917"/>
                </a:lnTo>
                <a:cubicBezTo>
                  <a:pt x="3070" y="10917"/>
                  <a:pt x="0" y="13333"/>
                  <a:pt x="0" y="16328"/>
                </a:cubicBezTo>
                <a:lnTo>
                  <a:pt x="0" y="114492"/>
                </a:lnTo>
                <a:cubicBezTo>
                  <a:pt x="0" y="117487"/>
                  <a:pt x="3070" y="120000"/>
                  <a:pt x="6732" y="120000"/>
                </a:cubicBezTo>
                <a:lnTo>
                  <a:pt x="113385" y="120000"/>
                </a:lnTo>
                <a:cubicBezTo>
                  <a:pt x="117047" y="120000"/>
                  <a:pt x="120000" y="117487"/>
                  <a:pt x="120000" y="114492"/>
                </a:cubicBezTo>
                <a:lnTo>
                  <a:pt x="120000" y="16328"/>
                </a:lnTo>
                <a:cubicBezTo>
                  <a:pt x="120000" y="13333"/>
                  <a:pt x="117047" y="10917"/>
                  <a:pt x="113385" y="10917"/>
                </a:cubicBezTo>
                <a:close/>
                <a:moveTo>
                  <a:pt x="6732" y="114492"/>
                </a:moveTo>
                <a:lnTo>
                  <a:pt x="6732" y="98164"/>
                </a:lnTo>
                <a:lnTo>
                  <a:pt x="26692" y="114492"/>
                </a:lnTo>
                <a:lnTo>
                  <a:pt x="6732" y="114492"/>
                </a:lnTo>
                <a:close/>
                <a:moveTo>
                  <a:pt x="113385" y="114492"/>
                </a:moveTo>
                <a:lnTo>
                  <a:pt x="36732" y="114492"/>
                </a:lnTo>
                <a:lnTo>
                  <a:pt x="6732" y="89951"/>
                </a:lnTo>
                <a:lnTo>
                  <a:pt x="6732" y="16328"/>
                </a:lnTo>
                <a:lnTo>
                  <a:pt x="23385" y="16328"/>
                </a:lnTo>
                <a:lnTo>
                  <a:pt x="23385" y="24541"/>
                </a:lnTo>
                <a:cubicBezTo>
                  <a:pt x="23385" y="26183"/>
                  <a:pt x="24685" y="27246"/>
                  <a:pt x="26692" y="27246"/>
                </a:cubicBezTo>
                <a:cubicBezTo>
                  <a:pt x="28700" y="27246"/>
                  <a:pt x="30000" y="26183"/>
                  <a:pt x="30000" y="24541"/>
                </a:cubicBezTo>
                <a:lnTo>
                  <a:pt x="30000" y="16328"/>
                </a:lnTo>
                <a:lnTo>
                  <a:pt x="36732" y="16328"/>
                </a:lnTo>
                <a:lnTo>
                  <a:pt x="36732" y="24541"/>
                </a:lnTo>
                <a:cubicBezTo>
                  <a:pt x="36732" y="26183"/>
                  <a:pt x="38031" y="27246"/>
                  <a:pt x="40039" y="27246"/>
                </a:cubicBezTo>
                <a:cubicBezTo>
                  <a:pt x="42047" y="27246"/>
                  <a:pt x="43346" y="26183"/>
                  <a:pt x="43346" y="24541"/>
                </a:cubicBezTo>
                <a:lnTo>
                  <a:pt x="43346" y="16328"/>
                </a:lnTo>
                <a:lnTo>
                  <a:pt x="50078" y="16328"/>
                </a:lnTo>
                <a:lnTo>
                  <a:pt x="50078" y="24541"/>
                </a:lnTo>
                <a:cubicBezTo>
                  <a:pt x="50078" y="26183"/>
                  <a:pt x="51377" y="27246"/>
                  <a:pt x="53385" y="27246"/>
                </a:cubicBezTo>
                <a:cubicBezTo>
                  <a:pt x="55393" y="27246"/>
                  <a:pt x="56692" y="26183"/>
                  <a:pt x="56692" y="24541"/>
                </a:cubicBezTo>
                <a:lnTo>
                  <a:pt x="56692" y="16328"/>
                </a:lnTo>
                <a:lnTo>
                  <a:pt x="63425" y="16328"/>
                </a:lnTo>
                <a:lnTo>
                  <a:pt x="63425" y="24541"/>
                </a:lnTo>
                <a:cubicBezTo>
                  <a:pt x="63425" y="26183"/>
                  <a:pt x="64724" y="27246"/>
                  <a:pt x="66732" y="27246"/>
                </a:cubicBezTo>
                <a:cubicBezTo>
                  <a:pt x="68740" y="27246"/>
                  <a:pt x="70039" y="26183"/>
                  <a:pt x="70039" y="24541"/>
                </a:cubicBezTo>
                <a:lnTo>
                  <a:pt x="70039" y="16328"/>
                </a:lnTo>
                <a:lnTo>
                  <a:pt x="76771" y="16328"/>
                </a:lnTo>
                <a:lnTo>
                  <a:pt x="76771" y="24541"/>
                </a:lnTo>
                <a:cubicBezTo>
                  <a:pt x="76771" y="26183"/>
                  <a:pt x="78070" y="27246"/>
                  <a:pt x="80078" y="27246"/>
                </a:cubicBezTo>
                <a:cubicBezTo>
                  <a:pt x="82086" y="27246"/>
                  <a:pt x="83385" y="26183"/>
                  <a:pt x="83385" y="24541"/>
                </a:cubicBezTo>
                <a:lnTo>
                  <a:pt x="83385" y="16328"/>
                </a:lnTo>
                <a:lnTo>
                  <a:pt x="90000" y="16328"/>
                </a:lnTo>
                <a:lnTo>
                  <a:pt x="90000" y="24541"/>
                </a:lnTo>
                <a:cubicBezTo>
                  <a:pt x="90000" y="26183"/>
                  <a:pt x="91417" y="27246"/>
                  <a:pt x="93425" y="27246"/>
                </a:cubicBezTo>
                <a:cubicBezTo>
                  <a:pt x="95433" y="27246"/>
                  <a:pt x="96732" y="26183"/>
                  <a:pt x="96732" y="24541"/>
                </a:cubicBezTo>
                <a:lnTo>
                  <a:pt x="96732" y="16328"/>
                </a:lnTo>
                <a:lnTo>
                  <a:pt x="113385" y="16328"/>
                </a:lnTo>
                <a:lnTo>
                  <a:pt x="113385" y="114492"/>
                </a:lnTo>
                <a:close/>
                <a:moveTo>
                  <a:pt x="16771" y="62705"/>
                </a:moveTo>
                <a:cubicBezTo>
                  <a:pt x="16771" y="64347"/>
                  <a:pt x="18070" y="65410"/>
                  <a:pt x="20078" y="65410"/>
                </a:cubicBezTo>
                <a:lnTo>
                  <a:pt x="100039" y="65410"/>
                </a:lnTo>
                <a:cubicBezTo>
                  <a:pt x="102047" y="65410"/>
                  <a:pt x="103346" y="64347"/>
                  <a:pt x="103346" y="62705"/>
                </a:cubicBezTo>
                <a:cubicBezTo>
                  <a:pt x="103346" y="61062"/>
                  <a:pt x="102047" y="60000"/>
                  <a:pt x="100039" y="60000"/>
                </a:cubicBezTo>
                <a:lnTo>
                  <a:pt x="20078" y="60000"/>
                </a:lnTo>
                <a:cubicBezTo>
                  <a:pt x="18070" y="60000"/>
                  <a:pt x="16771" y="61062"/>
                  <a:pt x="16771" y="62705"/>
                </a:cubicBezTo>
                <a:close/>
                <a:moveTo>
                  <a:pt x="80078" y="76328"/>
                </a:moveTo>
                <a:lnTo>
                  <a:pt x="20078" y="76328"/>
                </a:lnTo>
                <a:cubicBezTo>
                  <a:pt x="18070" y="76328"/>
                  <a:pt x="16771" y="77487"/>
                  <a:pt x="16771" y="79130"/>
                </a:cubicBezTo>
                <a:cubicBezTo>
                  <a:pt x="16771" y="80676"/>
                  <a:pt x="18070" y="81835"/>
                  <a:pt x="20078" y="81835"/>
                </a:cubicBezTo>
                <a:lnTo>
                  <a:pt x="80078" y="81835"/>
                </a:lnTo>
                <a:cubicBezTo>
                  <a:pt x="82086" y="81835"/>
                  <a:pt x="83385" y="80676"/>
                  <a:pt x="83385" y="79130"/>
                </a:cubicBezTo>
                <a:cubicBezTo>
                  <a:pt x="83385" y="77487"/>
                  <a:pt x="82086" y="76328"/>
                  <a:pt x="80078" y="763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7153275" y="1886762"/>
            <a:ext cx="609600" cy="60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261925" y="1886750"/>
            <a:ext cx="609600" cy="59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843" y="23980"/>
                </a:moveTo>
                <a:lnTo>
                  <a:pt x="111665" y="26204"/>
                </a:lnTo>
                <a:lnTo>
                  <a:pt x="111665" y="26204"/>
                </a:lnTo>
                <a:lnTo>
                  <a:pt x="98310" y="39838"/>
                </a:lnTo>
                <a:lnTo>
                  <a:pt x="98310" y="39838"/>
                </a:lnTo>
                <a:cubicBezTo>
                  <a:pt x="95943" y="42256"/>
                  <a:pt x="92722" y="43900"/>
                  <a:pt x="88934" y="43900"/>
                </a:cubicBezTo>
                <a:cubicBezTo>
                  <a:pt x="81452" y="43900"/>
                  <a:pt x="75580" y="37904"/>
                  <a:pt x="75580" y="30265"/>
                </a:cubicBezTo>
                <a:cubicBezTo>
                  <a:pt x="75580" y="26398"/>
                  <a:pt x="77190" y="23207"/>
                  <a:pt x="79652" y="20692"/>
                </a:cubicBezTo>
                <a:lnTo>
                  <a:pt x="75864" y="16921"/>
                </a:lnTo>
                <a:cubicBezTo>
                  <a:pt x="72359" y="20402"/>
                  <a:pt x="70276" y="25044"/>
                  <a:pt x="70276" y="30265"/>
                </a:cubicBezTo>
                <a:cubicBezTo>
                  <a:pt x="70276" y="40902"/>
                  <a:pt x="78516" y="49315"/>
                  <a:pt x="88934" y="49315"/>
                </a:cubicBezTo>
                <a:cubicBezTo>
                  <a:pt x="94048" y="49315"/>
                  <a:pt x="98879" y="47187"/>
                  <a:pt x="102099" y="43609"/>
                </a:cubicBezTo>
                <a:lnTo>
                  <a:pt x="102099" y="43609"/>
                </a:lnTo>
                <a:lnTo>
                  <a:pt x="111949" y="33553"/>
                </a:lnTo>
                <a:cubicBezTo>
                  <a:pt x="114127" y="41192"/>
                  <a:pt x="112991" y="48251"/>
                  <a:pt x="108445" y="52892"/>
                </a:cubicBezTo>
                <a:lnTo>
                  <a:pt x="94048" y="67880"/>
                </a:lnTo>
                <a:cubicBezTo>
                  <a:pt x="92154" y="69814"/>
                  <a:pt x="89502" y="71168"/>
                  <a:pt x="86566" y="71168"/>
                </a:cubicBezTo>
                <a:cubicBezTo>
                  <a:pt x="86566" y="71168"/>
                  <a:pt x="77474" y="70684"/>
                  <a:pt x="68382" y="64593"/>
                </a:cubicBezTo>
                <a:lnTo>
                  <a:pt x="68382" y="64593"/>
                </a:lnTo>
                <a:cubicBezTo>
                  <a:pt x="67813" y="64399"/>
                  <a:pt x="67624" y="64109"/>
                  <a:pt x="67056" y="64109"/>
                </a:cubicBezTo>
                <a:cubicBezTo>
                  <a:pt x="66203" y="64109"/>
                  <a:pt x="65445" y="64593"/>
                  <a:pt x="64877" y="65173"/>
                </a:cubicBezTo>
                <a:lnTo>
                  <a:pt x="64877" y="65173"/>
                </a:lnTo>
                <a:lnTo>
                  <a:pt x="24056" y="111297"/>
                </a:lnTo>
                <a:cubicBezTo>
                  <a:pt x="22162" y="113231"/>
                  <a:pt x="19510" y="114585"/>
                  <a:pt x="16574" y="114585"/>
                </a:cubicBezTo>
                <a:cubicBezTo>
                  <a:pt x="10607" y="114585"/>
                  <a:pt x="5872" y="109653"/>
                  <a:pt x="5872" y="103658"/>
                </a:cubicBezTo>
                <a:cubicBezTo>
                  <a:pt x="5872" y="100660"/>
                  <a:pt x="6913" y="97953"/>
                  <a:pt x="9092" y="96019"/>
                </a:cubicBezTo>
                <a:lnTo>
                  <a:pt x="53985" y="54826"/>
                </a:lnTo>
                <a:lnTo>
                  <a:pt x="53985" y="54826"/>
                </a:lnTo>
                <a:cubicBezTo>
                  <a:pt x="54743" y="54246"/>
                  <a:pt x="55027" y="53473"/>
                  <a:pt x="55027" y="52602"/>
                </a:cubicBezTo>
                <a:cubicBezTo>
                  <a:pt x="55027" y="52119"/>
                  <a:pt x="54743" y="51539"/>
                  <a:pt x="54459" y="50958"/>
                </a:cubicBezTo>
                <a:lnTo>
                  <a:pt x="54459" y="50958"/>
                </a:lnTo>
                <a:cubicBezTo>
                  <a:pt x="46692" y="40612"/>
                  <a:pt x="46503" y="32683"/>
                  <a:pt x="53133" y="25334"/>
                </a:cubicBezTo>
                <a:lnTo>
                  <a:pt x="67340" y="10346"/>
                </a:lnTo>
                <a:cubicBezTo>
                  <a:pt x="71033" y="6478"/>
                  <a:pt x="75580" y="5705"/>
                  <a:pt x="79084" y="5705"/>
                </a:cubicBezTo>
                <a:lnTo>
                  <a:pt x="79084" y="5705"/>
                </a:lnTo>
                <a:cubicBezTo>
                  <a:pt x="81262" y="5705"/>
                  <a:pt x="83062" y="5995"/>
                  <a:pt x="85240" y="6478"/>
                </a:cubicBezTo>
                <a:lnTo>
                  <a:pt x="75295" y="16631"/>
                </a:lnTo>
                <a:lnTo>
                  <a:pt x="79084" y="20402"/>
                </a:lnTo>
                <a:lnTo>
                  <a:pt x="92438" y="6768"/>
                </a:lnTo>
                <a:lnTo>
                  <a:pt x="92438" y="6768"/>
                </a:lnTo>
                <a:lnTo>
                  <a:pt x="94806" y="4351"/>
                </a:lnTo>
                <a:cubicBezTo>
                  <a:pt x="89786" y="1643"/>
                  <a:pt x="84198" y="0"/>
                  <a:pt x="79084" y="0"/>
                </a:cubicBezTo>
                <a:lnTo>
                  <a:pt x="79084" y="0"/>
                </a:lnTo>
                <a:cubicBezTo>
                  <a:pt x="73212" y="0"/>
                  <a:pt x="67624" y="1837"/>
                  <a:pt x="63551" y="6285"/>
                </a:cubicBezTo>
                <a:lnTo>
                  <a:pt x="49155" y="21273"/>
                </a:lnTo>
                <a:cubicBezTo>
                  <a:pt x="39779" y="31619"/>
                  <a:pt x="42146" y="42256"/>
                  <a:pt x="48587" y="51829"/>
                </a:cubicBezTo>
                <a:lnTo>
                  <a:pt x="4735" y="92248"/>
                </a:lnTo>
                <a:cubicBezTo>
                  <a:pt x="1799" y="95245"/>
                  <a:pt x="0" y="99307"/>
                  <a:pt x="0" y="103658"/>
                </a:cubicBezTo>
                <a:cubicBezTo>
                  <a:pt x="0" y="112651"/>
                  <a:pt x="7198" y="120000"/>
                  <a:pt x="16006" y="120000"/>
                </a:cubicBezTo>
                <a:cubicBezTo>
                  <a:pt x="20552" y="120000"/>
                  <a:pt x="24530" y="118162"/>
                  <a:pt x="27182" y="115165"/>
                </a:cubicBezTo>
                <a:lnTo>
                  <a:pt x="67056" y="70104"/>
                </a:lnTo>
                <a:cubicBezTo>
                  <a:pt x="76148" y="75326"/>
                  <a:pt x="84672" y="76099"/>
                  <a:pt x="85998" y="76099"/>
                </a:cubicBezTo>
                <a:cubicBezTo>
                  <a:pt x="90071" y="76099"/>
                  <a:pt x="94048" y="74456"/>
                  <a:pt x="97269" y="71458"/>
                </a:cubicBezTo>
                <a:lnTo>
                  <a:pt x="111665" y="56470"/>
                </a:lnTo>
                <a:cubicBezTo>
                  <a:pt x="119715" y="49121"/>
                  <a:pt x="120000" y="35970"/>
                  <a:pt x="113843" y="23980"/>
                </a:cubicBezTo>
                <a:close/>
                <a:moveTo>
                  <a:pt x="14680" y="102014"/>
                </a:moveTo>
                <a:cubicBezTo>
                  <a:pt x="14112" y="102594"/>
                  <a:pt x="13827" y="103078"/>
                  <a:pt x="13827" y="103948"/>
                </a:cubicBezTo>
                <a:cubicBezTo>
                  <a:pt x="13827" y="105592"/>
                  <a:pt x="14964" y="106655"/>
                  <a:pt x="16574" y="106655"/>
                </a:cubicBezTo>
                <a:cubicBezTo>
                  <a:pt x="18089" y="106655"/>
                  <a:pt x="19226" y="105592"/>
                  <a:pt x="19226" y="103948"/>
                </a:cubicBezTo>
                <a:cubicBezTo>
                  <a:pt x="19226" y="102304"/>
                  <a:pt x="18089" y="101240"/>
                  <a:pt x="16574" y="101240"/>
                </a:cubicBezTo>
                <a:cubicBezTo>
                  <a:pt x="15722" y="101240"/>
                  <a:pt x="15153" y="101434"/>
                  <a:pt x="14680" y="1020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200" y="742950"/>
            <a:ext cx="6652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Following steps were taken to clean the data before modeling: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Data Pre- Processing  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Shape 186"/>
          <p:cNvCxnSpPr/>
          <p:nvPr/>
        </p:nvCxnSpPr>
        <p:spPr>
          <a:xfrm>
            <a:off x="609600" y="2190750"/>
            <a:ext cx="7924799" cy="1587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7" name="Shape 187"/>
          <p:cNvSpPr/>
          <p:nvPr/>
        </p:nvSpPr>
        <p:spPr>
          <a:xfrm>
            <a:off x="121920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14325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506730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991350" y="1733550"/>
            <a:ext cx="933450" cy="933450"/>
          </a:xfrm>
          <a:prstGeom prst="ellipse">
            <a:avLst/>
          </a:prstGeom>
          <a:solidFill>
            <a:srgbClr val="A43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6705600" y="292917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Variable Binning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Color , language and Country was binned.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4724400" y="2929175"/>
            <a:ext cx="1600199" cy="136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Variable Addition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External variables such as director and actor nominations were added.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809875" y="2929175"/>
            <a:ext cx="1600199" cy="152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Variable Selection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Unwanted variables were removed.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Director name , actor names were removed since they have more than 2000 levels.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791518" y="2932707"/>
            <a:ext cx="1788795" cy="151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A43E00"/>
                </a:solidFill>
                <a:latin typeface="Ubuntu"/>
                <a:ea typeface="Ubuntu"/>
                <a:cs typeface="Ubuntu"/>
                <a:sym typeface="Ubuntu"/>
              </a:rPr>
              <a:t>Variable Transformation</a:t>
            </a:r>
            <a:endParaRPr sz="1400" b="0" i="0" u="none" strike="noStrike" cap="none">
              <a:solidFill>
                <a:srgbClr val="A43E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4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Log transformation was applied to positively skewed variables.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Ubuntu"/>
              <a:buNone/>
            </a:pPr>
            <a:r>
              <a:rPr lang="en-PH" sz="1100" b="0" i="0" u="none" strike="noStrike" cap="non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Optimal binning was used for “Facebook Likes” columns.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534399" y="4767250"/>
            <a:ext cx="15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P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265413" y="1965476"/>
            <a:ext cx="544200" cy="544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28" y="49082"/>
                </a:moveTo>
                <a:lnTo>
                  <a:pt x="54492" y="49082"/>
                </a:lnTo>
                <a:lnTo>
                  <a:pt x="54492" y="27246"/>
                </a:lnTo>
                <a:cubicBezTo>
                  <a:pt x="54492" y="25603"/>
                  <a:pt x="53429" y="24541"/>
                  <a:pt x="51787" y="24541"/>
                </a:cubicBezTo>
                <a:cubicBezTo>
                  <a:pt x="50144" y="24541"/>
                  <a:pt x="49082" y="25603"/>
                  <a:pt x="49082" y="27246"/>
                </a:cubicBezTo>
                <a:lnTo>
                  <a:pt x="49082" y="49082"/>
                </a:lnTo>
                <a:lnTo>
                  <a:pt x="27246" y="49082"/>
                </a:lnTo>
                <a:cubicBezTo>
                  <a:pt x="25603" y="49082"/>
                  <a:pt x="24541" y="50144"/>
                  <a:pt x="24541" y="51787"/>
                </a:cubicBezTo>
                <a:cubicBezTo>
                  <a:pt x="24541" y="53429"/>
                  <a:pt x="25603" y="54589"/>
                  <a:pt x="27246" y="54589"/>
                </a:cubicBezTo>
                <a:lnTo>
                  <a:pt x="49082" y="54589"/>
                </a:lnTo>
                <a:lnTo>
                  <a:pt x="49082" y="76328"/>
                </a:lnTo>
                <a:cubicBezTo>
                  <a:pt x="49082" y="77971"/>
                  <a:pt x="50144" y="79130"/>
                  <a:pt x="51787" y="79130"/>
                </a:cubicBezTo>
                <a:cubicBezTo>
                  <a:pt x="53429" y="79130"/>
                  <a:pt x="54492" y="77971"/>
                  <a:pt x="54492" y="76328"/>
                </a:cubicBezTo>
                <a:lnTo>
                  <a:pt x="54492" y="54589"/>
                </a:lnTo>
                <a:lnTo>
                  <a:pt x="76328" y="54589"/>
                </a:lnTo>
                <a:cubicBezTo>
                  <a:pt x="77971" y="54589"/>
                  <a:pt x="79033" y="53429"/>
                  <a:pt x="79033" y="51787"/>
                </a:cubicBezTo>
                <a:cubicBezTo>
                  <a:pt x="79033" y="50144"/>
                  <a:pt x="77971" y="49082"/>
                  <a:pt x="76328" y="49082"/>
                </a:cubicBezTo>
                <a:close/>
                <a:moveTo>
                  <a:pt x="119130" y="115362"/>
                </a:moveTo>
                <a:lnTo>
                  <a:pt x="90241" y="86473"/>
                </a:lnTo>
                <a:cubicBezTo>
                  <a:pt x="98454" y="77198"/>
                  <a:pt x="103574" y="65217"/>
                  <a:pt x="103574" y="51787"/>
                </a:cubicBezTo>
                <a:cubicBezTo>
                  <a:pt x="103574" y="23188"/>
                  <a:pt x="80386" y="0"/>
                  <a:pt x="51787" y="0"/>
                </a:cubicBezTo>
                <a:cubicBezTo>
                  <a:pt x="23188" y="0"/>
                  <a:pt x="0" y="23188"/>
                  <a:pt x="0" y="51787"/>
                </a:cubicBezTo>
                <a:cubicBezTo>
                  <a:pt x="0" y="80483"/>
                  <a:pt x="23188" y="103671"/>
                  <a:pt x="51787" y="103671"/>
                </a:cubicBezTo>
                <a:cubicBezTo>
                  <a:pt x="65120" y="103671"/>
                  <a:pt x="77198" y="98454"/>
                  <a:pt x="86473" y="90241"/>
                </a:cubicBezTo>
                <a:lnTo>
                  <a:pt x="115362" y="119130"/>
                </a:lnTo>
                <a:cubicBezTo>
                  <a:pt x="115845" y="119710"/>
                  <a:pt x="116425" y="120000"/>
                  <a:pt x="117198" y="120000"/>
                </a:cubicBezTo>
                <a:cubicBezTo>
                  <a:pt x="118840" y="120000"/>
                  <a:pt x="120000" y="118937"/>
                  <a:pt x="120000" y="117294"/>
                </a:cubicBezTo>
                <a:cubicBezTo>
                  <a:pt x="120000" y="116425"/>
                  <a:pt x="119710" y="115942"/>
                  <a:pt x="119130" y="115362"/>
                </a:cubicBezTo>
                <a:close/>
                <a:moveTo>
                  <a:pt x="51787" y="98164"/>
                </a:moveTo>
                <a:cubicBezTo>
                  <a:pt x="26183" y="98164"/>
                  <a:pt x="5410" y="77487"/>
                  <a:pt x="5410" y="51787"/>
                </a:cubicBezTo>
                <a:cubicBezTo>
                  <a:pt x="5410" y="26183"/>
                  <a:pt x="26183" y="5507"/>
                  <a:pt x="51787" y="5507"/>
                </a:cubicBezTo>
                <a:cubicBezTo>
                  <a:pt x="77391" y="5507"/>
                  <a:pt x="98164" y="26183"/>
                  <a:pt x="98164" y="51787"/>
                </a:cubicBezTo>
                <a:cubicBezTo>
                  <a:pt x="98164" y="77487"/>
                  <a:pt x="77391" y="98164"/>
                  <a:pt x="51787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378081" y="1914066"/>
            <a:ext cx="463800" cy="57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078" y="49082"/>
                </a:moveTo>
                <a:lnTo>
                  <a:pt x="60000" y="49082"/>
                </a:lnTo>
                <a:cubicBezTo>
                  <a:pt x="62007" y="49082"/>
                  <a:pt x="63425" y="48019"/>
                  <a:pt x="63425" y="46376"/>
                </a:cubicBezTo>
                <a:cubicBezTo>
                  <a:pt x="63425" y="44734"/>
                  <a:pt x="62007" y="43671"/>
                  <a:pt x="60000" y="43671"/>
                </a:cubicBezTo>
                <a:lnTo>
                  <a:pt x="20078" y="43671"/>
                </a:lnTo>
                <a:cubicBezTo>
                  <a:pt x="18070" y="43671"/>
                  <a:pt x="16771" y="44734"/>
                  <a:pt x="16771" y="46376"/>
                </a:cubicBezTo>
                <a:cubicBezTo>
                  <a:pt x="16771" y="48019"/>
                  <a:pt x="18070" y="49082"/>
                  <a:pt x="20078" y="49082"/>
                </a:cubicBezTo>
                <a:close/>
                <a:moveTo>
                  <a:pt x="113385" y="10917"/>
                </a:moveTo>
                <a:lnTo>
                  <a:pt x="96732" y="10917"/>
                </a:lnTo>
                <a:lnTo>
                  <a:pt x="96732" y="2705"/>
                </a:lnTo>
                <a:cubicBezTo>
                  <a:pt x="96732" y="1062"/>
                  <a:pt x="95433" y="0"/>
                  <a:pt x="93425" y="0"/>
                </a:cubicBezTo>
                <a:cubicBezTo>
                  <a:pt x="91417" y="0"/>
                  <a:pt x="90000" y="1062"/>
                  <a:pt x="90000" y="2705"/>
                </a:cubicBezTo>
                <a:lnTo>
                  <a:pt x="90000" y="10917"/>
                </a:lnTo>
                <a:lnTo>
                  <a:pt x="83385" y="10917"/>
                </a:lnTo>
                <a:lnTo>
                  <a:pt x="83385" y="2705"/>
                </a:lnTo>
                <a:cubicBezTo>
                  <a:pt x="83385" y="1062"/>
                  <a:pt x="82086" y="0"/>
                  <a:pt x="80078" y="0"/>
                </a:cubicBezTo>
                <a:cubicBezTo>
                  <a:pt x="78070" y="0"/>
                  <a:pt x="76771" y="1062"/>
                  <a:pt x="76771" y="2705"/>
                </a:cubicBezTo>
                <a:lnTo>
                  <a:pt x="76771" y="10917"/>
                </a:lnTo>
                <a:lnTo>
                  <a:pt x="70039" y="10917"/>
                </a:lnTo>
                <a:lnTo>
                  <a:pt x="70039" y="2705"/>
                </a:lnTo>
                <a:cubicBezTo>
                  <a:pt x="70039" y="1062"/>
                  <a:pt x="68740" y="0"/>
                  <a:pt x="66732" y="0"/>
                </a:cubicBezTo>
                <a:cubicBezTo>
                  <a:pt x="64724" y="0"/>
                  <a:pt x="63425" y="1062"/>
                  <a:pt x="63425" y="2705"/>
                </a:cubicBezTo>
                <a:lnTo>
                  <a:pt x="63425" y="10917"/>
                </a:lnTo>
                <a:lnTo>
                  <a:pt x="56692" y="10917"/>
                </a:lnTo>
                <a:lnTo>
                  <a:pt x="56692" y="2705"/>
                </a:lnTo>
                <a:cubicBezTo>
                  <a:pt x="56692" y="1062"/>
                  <a:pt x="55393" y="0"/>
                  <a:pt x="53385" y="0"/>
                </a:cubicBezTo>
                <a:cubicBezTo>
                  <a:pt x="51377" y="0"/>
                  <a:pt x="50078" y="1062"/>
                  <a:pt x="50078" y="2705"/>
                </a:cubicBezTo>
                <a:lnTo>
                  <a:pt x="50078" y="10917"/>
                </a:lnTo>
                <a:lnTo>
                  <a:pt x="43346" y="10917"/>
                </a:lnTo>
                <a:lnTo>
                  <a:pt x="43346" y="2705"/>
                </a:lnTo>
                <a:cubicBezTo>
                  <a:pt x="43346" y="1062"/>
                  <a:pt x="42047" y="0"/>
                  <a:pt x="40039" y="0"/>
                </a:cubicBezTo>
                <a:cubicBezTo>
                  <a:pt x="38031" y="0"/>
                  <a:pt x="36732" y="1062"/>
                  <a:pt x="36732" y="2705"/>
                </a:cubicBezTo>
                <a:lnTo>
                  <a:pt x="36732" y="10917"/>
                </a:lnTo>
                <a:lnTo>
                  <a:pt x="30000" y="10917"/>
                </a:lnTo>
                <a:lnTo>
                  <a:pt x="30000" y="2705"/>
                </a:lnTo>
                <a:cubicBezTo>
                  <a:pt x="30000" y="1062"/>
                  <a:pt x="28700" y="0"/>
                  <a:pt x="26692" y="0"/>
                </a:cubicBezTo>
                <a:cubicBezTo>
                  <a:pt x="24685" y="0"/>
                  <a:pt x="23385" y="1062"/>
                  <a:pt x="23385" y="2705"/>
                </a:cubicBezTo>
                <a:lnTo>
                  <a:pt x="23385" y="10917"/>
                </a:lnTo>
                <a:lnTo>
                  <a:pt x="6732" y="10917"/>
                </a:lnTo>
                <a:cubicBezTo>
                  <a:pt x="3070" y="10917"/>
                  <a:pt x="0" y="13333"/>
                  <a:pt x="0" y="16328"/>
                </a:cubicBezTo>
                <a:lnTo>
                  <a:pt x="0" y="114492"/>
                </a:lnTo>
                <a:cubicBezTo>
                  <a:pt x="0" y="117487"/>
                  <a:pt x="3070" y="120000"/>
                  <a:pt x="6732" y="120000"/>
                </a:cubicBezTo>
                <a:lnTo>
                  <a:pt x="113385" y="120000"/>
                </a:lnTo>
                <a:cubicBezTo>
                  <a:pt x="117047" y="120000"/>
                  <a:pt x="120000" y="117487"/>
                  <a:pt x="120000" y="114492"/>
                </a:cubicBezTo>
                <a:lnTo>
                  <a:pt x="120000" y="16328"/>
                </a:lnTo>
                <a:cubicBezTo>
                  <a:pt x="120000" y="13333"/>
                  <a:pt x="117047" y="10917"/>
                  <a:pt x="113385" y="10917"/>
                </a:cubicBezTo>
                <a:close/>
                <a:moveTo>
                  <a:pt x="6732" y="114492"/>
                </a:moveTo>
                <a:lnTo>
                  <a:pt x="6732" y="98164"/>
                </a:lnTo>
                <a:lnTo>
                  <a:pt x="26692" y="114492"/>
                </a:lnTo>
                <a:lnTo>
                  <a:pt x="6732" y="114492"/>
                </a:lnTo>
                <a:close/>
                <a:moveTo>
                  <a:pt x="113385" y="114492"/>
                </a:moveTo>
                <a:lnTo>
                  <a:pt x="36732" y="114492"/>
                </a:lnTo>
                <a:lnTo>
                  <a:pt x="6732" y="89951"/>
                </a:lnTo>
                <a:lnTo>
                  <a:pt x="6732" y="16328"/>
                </a:lnTo>
                <a:lnTo>
                  <a:pt x="23385" y="16328"/>
                </a:lnTo>
                <a:lnTo>
                  <a:pt x="23385" y="24541"/>
                </a:lnTo>
                <a:cubicBezTo>
                  <a:pt x="23385" y="26183"/>
                  <a:pt x="24685" y="27246"/>
                  <a:pt x="26692" y="27246"/>
                </a:cubicBezTo>
                <a:cubicBezTo>
                  <a:pt x="28700" y="27246"/>
                  <a:pt x="30000" y="26183"/>
                  <a:pt x="30000" y="24541"/>
                </a:cubicBezTo>
                <a:lnTo>
                  <a:pt x="30000" y="16328"/>
                </a:lnTo>
                <a:lnTo>
                  <a:pt x="36732" y="16328"/>
                </a:lnTo>
                <a:lnTo>
                  <a:pt x="36732" y="24541"/>
                </a:lnTo>
                <a:cubicBezTo>
                  <a:pt x="36732" y="26183"/>
                  <a:pt x="38031" y="27246"/>
                  <a:pt x="40039" y="27246"/>
                </a:cubicBezTo>
                <a:cubicBezTo>
                  <a:pt x="42047" y="27246"/>
                  <a:pt x="43346" y="26183"/>
                  <a:pt x="43346" y="24541"/>
                </a:cubicBezTo>
                <a:lnTo>
                  <a:pt x="43346" y="16328"/>
                </a:lnTo>
                <a:lnTo>
                  <a:pt x="50078" y="16328"/>
                </a:lnTo>
                <a:lnTo>
                  <a:pt x="50078" y="24541"/>
                </a:lnTo>
                <a:cubicBezTo>
                  <a:pt x="50078" y="26183"/>
                  <a:pt x="51377" y="27246"/>
                  <a:pt x="53385" y="27246"/>
                </a:cubicBezTo>
                <a:cubicBezTo>
                  <a:pt x="55393" y="27246"/>
                  <a:pt x="56692" y="26183"/>
                  <a:pt x="56692" y="24541"/>
                </a:cubicBezTo>
                <a:lnTo>
                  <a:pt x="56692" y="16328"/>
                </a:lnTo>
                <a:lnTo>
                  <a:pt x="63425" y="16328"/>
                </a:lnTo>
                <a:lnTo>
                  <a:pt x="63425" y="24541"/>
                </a:lnTo>
                <a:cubicBezTo>
                  <a:pt x="63425" y="26183"/>
                  <a:pt x="64724" y="27246"/>
                  <a:pt x="66732" y="27246"/>
                </a:cubicBezTo>
                <a:cubicBezTo>
                  <a:pt x="68740" y="27246"/>
                  <a:pt x="70039" y="26183"/>
                  <a:pt x="70039" y="24541"/>
                </a:cubicBezTo>
                <a:lnTo>
                  <a:pt x="70039" y="16328"/>
                </a:lnTo>
                <a:lnTo>
                  <a:pt x="76771" y="16328"/>
                </a:lnTo>
                <a:lnTo>
                  <a:pt x="76771" y="24541"/>
                </a:lnTo>
                <a:cubicBezTo>
                  <a:pt x="76771" y="26183"/>
                  <a:pt x="78070" y="27246"/>
                  <a:pt x="80078" y="27246"/>
                </a:cubicBezTo>
                <a:cubicBezTo>
                  <a:pt x="82086" y="27246"/>
                  <a:pt x="83385" y="26183"/>
                  <a:pt x="83385" y="24541"/>
                </a:cubicBezTo>
                <a:lnTo>
                  <a:pt x="83385" y="16328"/>
                </a:lnTo>
                <a:lnTo>
                  <a:pt x="90000" y="16328"/>
                </a:lnTo>
                <a:lnTo>
                  <a:pt x="90000" y="24541"/>
                </a:lnTo>
                <a:cubicBezTo>
                  <a:pt x="90000" y="26183"/>
                  <a:pt x="91417" y="27246"/>
                  <a:pt x="93425" y="27246"/>
                </a:cubicBezTo>
                <a:cubicBezTo>
                  <a:pt x="95433" y="27246"/>
                  <a:pt x="96732" y="26183"/>
                  <a:pt x="96732" y="24541"/>
                </a:cubicBezTo>
                <a:lnTo>
                  <a:pt x="96732" y="16328"/>
                </a:lnTo>
                <a:lnTo>
                  <a:pt x="113385" y="16328"/>
                </a:lnTo>
                <a:lnTo>
                  <a:pt x="113385" y="114492"/>
                </a:lnTo>
                <a:close/>
                <a:moveTo>
                  <a:pt x="16771" y="62705"/>
                </a:moveTo>
                <a:cubicBezTo>
                  <a:pt x="16771" y="64347"/>
                  <a:pt x="18070" y="65410"/>
                  <a:pt x="20078" y="65410"/>
                </a:cubicBezTo>
                <a:lnTo>
                  <a:pt x="100039" y="65410"/>
                </a:lnTo>
                <a:cubicBezTo>
                  <a:pt x="102047" y="65410"/>
                  <a:pt x="103346" y="64347"/>
                  <a:pt x="103346" y="62705"/>
                </a:cubicBezTo>
                <a:cubicBezTo>
                  <a:pt x="103346" y="61062"/>
                  <a:pt x="102047" y="60000"/>
                  <a:pt x="100039" y="60000"/>
                </a:cubicBezTo>
                <a:lnTo>
                  <a:pt x="20078" y="60000"/>
                </a:lnTo>
                <a:cubicBezTo>
                  <a:pt x="18070" y="60000"/>
                  <a:pt x="16771" y="61062"/>
                  <a:pt x="16771" y="62705"/>
                </a:cubicBezTo>
                <a:close/>
                <a:moveTo>
                  <a:pt x="80078" y="76328"/>
                </a:moveTo>
                <a:lnTo>
                  <a:pt x="20078" y="76328"/>
                </a:lnTo>
                <a:cubicBezTo>
                  <a:pt x="18070" y="76328"/>
                  <a:pt x="16771" y="77487"/>
                  <a:pt x="16771" y="79130"/>
                </a:cubicBezTo>
                <a:cubicBezTo>
                  <a:pt x="16771" y="80676"/>
                  <a:pt x="18070" y="81835"/>
                  <a:pt x="20078" y="81835"/>
                </a:cubicBezTo>
                <a:lnTo>
                  <a:pt x="80078" y="81835"/>
                </a:lnTo>
                <a:cubicBezTo>
                  <a:pt x="82086" y="81835"/>
                  <a:pt x="83385" y="80676"/>
                  <a:pt x="83385" y="79130"/>
                </a:cubicBezTo>
                <a:cubicBezTo>
                  <a:pt x="83385" y="77487"/>
                  <a:pt x="82086" y="76328"/>
                  <a:pt x="80078" y="763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153275" y="1886762"/>
            <a:ext cx="609600" cy="609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355660" y="1862997"/>
            <a:ext cx="609600" cy="59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843" y="23980"/>
                </a:moveTo>
                <a:lnTo>
                  <a:pt x="111665" y="26204"/>
                </a:lnTo>
                <a:lnTo>
                  <a:pt x="111665" y="26204"/>
                </a:lnTo>
                <a:lnTo>
                  <a:pt x="98310" y="39838"/>
                </a:lnTo>
                <a:lnTo>
                  <a:pt x="98310" y="39838"/>
                </a:lnTo>
                <a:cubicBezTo>
                  <a:pt x="95943" y="42256"/>
                  <a:pt x="92722" y="43900"/>
                  <a:pt x="88934" y="43900"/>
                </a:cubicBezTo>
                <a:cubicBezTo>
                  <a:pt x="81452" y="43900"/>
                  <a:pt x="75580" y="37904"/>
                  <a:pt x="75580" y="30265"/>
                </a:cubicBezTo>
                <a:cubicBezTo>
                  <a:pt x="75580" y="26398"/>
                  <a:pt x="77190" y="23207"/>
                  <a:pt x="79652" y="20692"/>
                </a:cubicBezTo>
                <a:lnTo>
                  <a:pt x="75864" y="16921"/>
                </a:lnTo>
                <a:cubicBezTo>
                  <a:pt x="72359" y="20402"/>
                  <a:pt x="70276" y="25044"/>
                  <a:pt x="70276" y="30265"/>
                </a:cubicBezTo>
                <a:cubicBezTo>
                  <a:pt x="70276" y="40902"/>
                  <a:pt x="78516" y="49315"/>
                  <a:pt x="88934" y="49315"/>
                </a:cubicBezTo>
                <a:cubicBezTo>
                  <a:pt x="94048" y="49315"/>
                  <a:pt x="98879" y="47187"/>
                  <a:pt x="102099" y="43609"/>
                </a:cubicBezTo>
                <a:lnTo>
                  <a:pt x="102099" y="43609"/>
                </a:lnTo>
                <a:lnTo>
                  <a:pt x="111949" y="33553"/>
                </a:lnTo>
                <a:cubicBezTo>
                  <a:pt x="114127" y="41192"/>
                  <a:pt x="112991" y="48251"/>
                  <a:pt x="108445" y="52892"/>
                </a:cubicBezTo>
                <a:lnTo>
                  <a:pt x="94048" y="67880"/>
                </a:lnTo>
                <a:cubicBezTo>
                  <a:pt x="92154" y="69814"/>
                  <a:pt x="89502" y="71168"/>
                  <a:pt x="86566" y="71168"/>
                </a:cubicBezTo>
                <a:cubicBezTo>
                  <a:pt x="86566" y="71168"/>
                  <a:pt x="77474" y="70684"/>
                  <a:pt x="68382" y="64593"/>
                </a:cubicBezTo>
                <a:lnTo>
                  <a:pt x="68382" y="64593"/>
                </a:lnTo>
                <a:cubicBezTo>
                  <a:pt x="67813" y="64399"/>
                  <a:pt x="67624" y="64109"/>
                  <a:pt x="67056" y="64109"/>
                </a:cubicBezTo>
                <a:cubicBezTo>
                  <a:pt x="66203" y="64109"/>
                  <a:pt x="65445" y="64593"/>
                  <a:pt x="64877" y="65173"/>
                </a:cubicBezTo>
                <a:lnTo>
                  <a:pt x="64877" y="65173"/>
                </a:lnTo>
                <a:lnTo>
                  <a:pt x="24056" y="111297"/>
                </a:lnTo>
                <a:cubicBezTo>
                  <a:pt x="22162" y="113231"/>
                  <a:pt x="19510" y="114585"/>
                  <a:pt x="16574" y="114585"/>
                </a:cubicBezTo>
                <a:cubicBezTo>
                  <a:pt x="10607" y="114585"/>
                  <a:pt x="5872" y="109653"/>
                  <a:pt x="5872" y="103658"/>
                </a:cubicBezTo>
                <a:cubicBezTo>
                  <a:pt x="5872" y="100660"/>
                  <a:pt x="6913" y="97953"/>
                  <a:pt x="9092" y="96019"/>
                </a:cubicBezTo>
                <a:lnTo>
                  <a:pt x="53985" y="54826"/>
                </a:lnTo>
                <a:lnTo>
                  <a:pt x="53985" y="54826"/>
                </a:lnTo>
                <a:cubicBezTo>
                  <a:pt x="54743" y="54246"/>
                  <a:pt x="55027" y="53473"/>
                  <a:pt x="55027" y="52602"/>
                </a:cubicBezTo>
                <a:cubicBezTo>
                  <a:pt x="55027" y="52119"/>
                  <a:pt x="54743" y="51539"/>
                  <a:pt x="54459" y="50958"/>
                </a:cubicBezTo>
                <a:lnTo>
                  <a:pt x="54459" y="50958"/>
                </a:lnTo>
                <a:cubicBezTo>
                  <a:pt x="46692" y="40612"/>
                  <a:pt x="46503" y="32683"/>
                  <a:pt x="53133" y="25334"/>
                </a:cubicBezTo>
                <a:lnTo>
                  <a:pt x="67340" y="10346"/>
                </a:lnTo>
                <a:cubicBezTo>
                  <a:pt x="71033" y="6478"/>
                  <a:pt x="75580" y="5705"/>
                  <a:pt x="79084" y="5705"/>
                </a:cubicBezTo>
                <a:lnTo>
                  <a:pt x="79084" y="5705"/>
                </a:lnTo>
                <a:cubicBezTo>
                  <a:pt x="81262" y="5705"/>
                  <a:pt x="83062" y="5995"/>
                  <a:pt x="85240" y="6478"/>
                </a:cubicBezTo>
                <a:lnTo>
                  <a:pt x="75295" y="16631"/>
                </a:lnTo>
                <a:lnTo>
                  <a:pt x="79084" y="20402"/>
                </a:lnTo>
                <a:lnTo>
                  <a:pt x="92438" y="6768"/>
                </a:lnTo>
                <a:lnTo>
                  <a:pt x="92438" y="6768"/>
                </a:lnTo>
                <a:lnTo>
                  <a:pt x="94806" y="4351"/>
                </a:lnTo>
                <a:cubicBezTo>
                  <a:pt x="89786" y="1643"/>
                  <a:pt x="84198" y="0"/>
                  <a:pt x="79084" y="0"/>
                </a:cubicBezTo>
                <a:lnTo>
                  <a:pt x="79084" y="0"/>
                </a:lnTo>
                <a:cubicBezTo>
                  <a:pt x="73212" y="0"/>
                  <a:pt x="67624" y="1837"/>
                  <a:pt x="63551" y="6285"/>
                </a:cubicBezTo>
                <a:lnTo>
                  <a:pt x="49155" y="21273"/>
                </a:lnTo>
                <a:cubicBezTo>
                  <a:pt x="39779" y="31619"/>
                  <a:pt x="42146" y="42256"/>
                  <a:pt x="48587" y="51829"/>
                </a:cubicBezTo>
                <a:lnTo>
                  <a:pt x="4735" y="92248"/>
                </a:lnTo>
                <a:cubicBezTo>
                  <a:pt x="1799" y="95245"/>
                  <a:pt x="0" y="99307"/>
                  <a:pt x="0" y="103658"/>
                </a:cubicBezTo>
                <a:cubicBezTo>
                  <a:pt x="0" y="112651"/>
                  <a:pt x="7198" y="120000"/>
                  <a:pt x="16006" y="120000"/>
                </a:cubicBezTo>
                <a:cubicBezTo>
                  <a:pt x="20552" y="120000"/>
                  <a:pt x="24530" y="118162"/>
                  <a:pt x="27182" y="115165"/>
                </a:cubicBezTo>
                <a:lnTo>
                  <a:pt x="67056" y="70104"/>
                </a:lnTo>
                <a:cubicBezTo>
                  <a:pt x="76148" y="75326"/>
                  <a:pt x="84672" y="76099"/>
                  <a:pt x="85998" y="76099"/>
                </a:cubicBezTo>
                <a:cubicBezTo>
                  <a:pt x="90071" y="76099"/>
                  <a:pt x="94048" y="74456"/>
                  <a:pt x="97269" y="71458"/>
                </a:cubicBezTo>
                <a:lnTo>
                  <a:pt x="111665" y="56470"/>
                </a:lnTo>
                <a:cubicBezTo>
                  <a:pt x="119715" y="49121"/>
                  <a:pt x="120000" y="35970"/>
                  <a:pt x="113843" y="23980"/>
                </a:cubicBezTo>
                <a:close/>
                <a:moveTo>
                  <a:pt x="14680" y="102014"/>
                </a:moveTo>
                <a:cubicBezTo>
                  <a:pt x="14112" y="102594"/>
                  <a:pt x="13827" y="103078"/>
                  <a:pt x="13827" y="103948"/>
                </a:cubicBezTo>
                <a:cubicBezTo>
                  <a:pt x="13827" y="105592"/>
                  <a:pt x="14964" y="106655"/>
                  <a:pt x="16574" y="106655"/>
                </a:cubicBezTo>
                <a:cubicBezTo>
                  <a:pt x="18089" y="106655"/>
                  <a:pt x="19226" y="105592"/>
                  <a:pt x="19226" y="103948"/>
                </a:cubicBezTo>
                <a:cubicBezTo>
                  <a:pt x="19226" y="102304"/>
                  <a:pt x="18089" y="101240"/>
                  <a:pt x="16574" y="101240"/>
                </a:cubicBezTo>
                <a:cubicBezTo>
                  <a:pt x="15722" y="101240"/>
                  <a:pt x="15153" y="101434"/>
                  <a:pt x="14680" y="1020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Data Pre- Processing Contd. 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519150" y="4767250"/>
            <a:ext cx="16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PH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  <a:latin typeface="Abel"/>
                <a:ea typeface="Abel"/>
                <a:cs typeface="Abel"/>
                <a:sym typeface="Abel"/>
              </a:rPr>
              <a:t>Data Pre- Processing Contd. </a:t>
            </a:r>
            <a:endParaRPr sz="3000"/>
          </a:p>
        </p:txBody>
      </p:sp>
      <p:grpSp>
        <p:nvGrpSpPr>
          <p:cNvPr id="207" name="Shape 207"/>
          <p:cNvGrpSpPr/>
          <p:nvPr/>
        </p:nvGrpSpPr>
        <p:grpSpPr>
          <a:xfrm>
            <a:off x="167640" y="1253490"/>
            <a:ext cx="4493527" cy="2636075"/>
            <a:chOff x="0" y="457196"/>
            <a:chExt cx="4493527" cy="2636075"/>
          </a:xfrm>
        </p:grpSpPr>
        <p:sp>
          <p:nvSpPr>
            <p:cNvPr id="208" name="Shape 208"/>
            <p:cNvSpPr/>
            <p:nvPr/>
          </p:nvSpPr>
          <p:spPr>
            <a:xfrm rot="5400000">
              <a:off x="486163" y="1662339"/>
              <a:ext cx="717727" cy="470842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FBD4B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0" y="936065"/>
              <a:ext cx="1098533" cy="623687"/>
            </a:xfrm>
            <a:prstGeom prst="roundRect">
              <a:avLst>
                <a:gd name="adj" fmla="val 16670"/>
              </a:avLst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30451" y="966516"/>
              <a:ext cx="1037631" cy="562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5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Original Dataset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558480" y="457196"/>
              <a:ext cx="1464707" cy="113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rot="5400000">
              <a:off x="1647961" y="2231602"/>
              <a:ext cx="496062" cy="93241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FBD4B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1089711" y="1811918"/>
              <a:ext cx="1139133" cy="616300"/>
            </a:xfrm>
            <a:prstGeom prst="roundRect">
              <a:avLst>
                <a:gd name="adj" fmla="val 16670"/>
              </a:avLst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1119802" y="1842009"/>
              <a:ext cx="1078951" cy="55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5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Data Deduping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028820" y="1666968"/>
              <a:ext cx="1464707" cy="1139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2332462" y="2401441"/>
              <a:ext cx="1056947" cy="691830"/>
            </a:xfrm>
            <a:prstGeom prst="roundRect">
              <a:avLst>
                <a:gd name="adj" fmla="val 16670"/>
              </a:avLst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2366234" y="2435231"/>
              <a:ext cx="1098600" cy="62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5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Outlier Treatment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18" name="Shape 218"/>
          <p:cNvSpPr txBox="1"/>
          <p:nvPr/>
        </p:nvSpPr>
        <p:spPr>
          <a:xfrm flipH="1">
            <a:off x="693417" y="944880"/>
            <a:ext cx="3406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PH" sz="1400" b="1" i="0" u="sng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Dataset Size through Pre-processing</a:t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 flipH="1">
            <a:off x="4850128" y="944880"/>
            <a:ext cx="39585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PH" sz="1400" b="1" i="0" u="sng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Variable Count through Pre-processing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1207768" y="1821180"/>
            <a:ext cx="1188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5043 Rows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2316479" y="2697480"/>
            <a:ext cx="11887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4916 Rows (~1%)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3505199" y="3454864"/>
            <a:ext cx="11887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4852 Rows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   (~2%)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23" name="Shape 223"/>
          <p:cNvGrpSpPr/>
          <p:nvPr/>
        </p:nvGrpSpPr>
        <p:grpSpPr>
          <a:xfrm>
            <a:off x="5929623" y="1543638"/>
            <a:ext cx="1823735" cy="2600106"/>
            <a:chOff x="2264403" y="823019"/>
            <a:chExt cx="1823735" cy="2600106"/>
          </a:xfrm>
        </p:grpSpPr>
        <p:sp>
          <p:nvSpPr>
            <p:cNvPr id="224" name="Shape 224"/>
            <p:cNvSpPr/>
            <p:nvPr/>
          </p:nvSpPr>
          <p:spPr>
            <a:xfrm>
              <a:off x="2289577" y="823019"/>
              <a:ext cx="1698885" cy="599177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2289577" y="823019"/>
              <a:ext cx="1698885" cy="599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Original Dataset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2305055" y="1948539"/>
              <a:ext cx="1752597" cy="502290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 txBox="1"/>
            <p:nvPr/>
          </p:nvSpPr>
          <p:spPr>
            <a:xfrm>
              <a:off x="2305055" y="1948539"/>
              <a:ext cx="1752597" cy="50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Variable Selection</a:t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264403" y="2993107"/>
              <a:ext cx="1823735" cy="430018"/>
            </a:xfrm>
            <a:prstGeom prst="rect">
              <a:avLst/>
            </a:prstGeom>
            <a:solidFill>
              <a:srgbClr val="E36C0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2264403" y="2993107"/>
              <a:ext cx="1823735" cy="430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-PH" sz="1400" b="0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Genre Categorization</a:t>
              </a:r>
              <a:r>
                <a:rPr lang="en-PH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230" name="Shape 230"/>
          <p:cNvSpPr/>
          <p:nvPr/>
        </p:nvSpPr>
        <p:spPr>
          <a:xfrm>
            <a:off x="6728458" y="2111735"/>
            <a:ext cx="167640" cy="48800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6745602" y="3142984"/>
            <a:ext cx="167641" cy="55971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ABF8E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7620000" y="1701032"/>
            <a:ext cx="1188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28 Variables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7764778" y="2764839"/>
            <a:ext cx="1188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23 Variables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7840983" y="3762641"/>
            <a:ext cx="1188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PH" sz="1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28 Variables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l="4700" t="-2649" r="-4699" b="2649"/>
          <a:stretch/>
        </p:blipFill>
        <p:spPr>
          <a:xfrm>
            <a:off x="2616350" y="1025852"/>
            <a:ext cx="3932575" cy="35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332839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/>
              <a:t>Process Flow Diagram</a:t>
            </a:r>
            <a:endParaRPr sz="3000"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" name="Shape 243"/>
          <p:cNvCxnSpPr/>
          <p:nvPr/>
        </p:nvCxnSpPr>
        <p:spPr>
          <a:xfrm flipH="1">
            <a:off x="2105245" y="2291851"/>
            <a:ext cx="696900" cy="559800"/>
          </a:xfrm>
          <a:prstGeom prst="straightConnector1">
            <a:avLst/>
          </a:prstGeom>
          <a:noFill/>
          <a:ln w="9525" cap="flat" cmpd="sng">
            <a:solidFill>
              <a:srgbClr val="C5D8F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4" name="Shape 244"/>
          <p:cNvSpPr/>
          <p:nvPr/>
        </p:nvSpPr>
        <p:spPr>
          <a:xfrm>
            <a:off x="372140" y="2133190"/>
            <a:ext cx="1733107" cy="11203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Shape 245"/>
          <p:cNvCxnSpPr/>
          <p:nvPr/>
        </p:nvCxnSpPr>
        <p:spPr>
          <a:xfrm>
            <a:off x="5103603" y="2377660"/>
            <a:ext cx="1850100" cy="1924800"/>
          </a:xfrm>
          <a:prstGeom prst="straightConnector1">
            <a:avLst/>
          </a:prstGeom>
          <a:noFill/>
          <a:ln w="9525" cap="flat" cmpd="sng">
            <a:solidFill>
              <a:srgbClr val="C5D8F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>
            <a:off x="6060558" y="2253116"/>
            <a:ext cx="893100" cy="320700"/>
          </a:xfrm>
          <a:prstGeom prst="straightConnector1">
            <a:avLst/>
          </a:prstGeom>
          <a:noFill/>
          <a:ln w="9525" cap="flat" cmpd="sng">
            <a:solidFill>
              <a:srgbClr val="C5D8F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47" name="Shape 247"/>
          <p:cNvSpPr/>
          <p:nvPr/>
        </p:nvSpPr>
        <p:spPr>
          <a:xfrm>
            <a:off x="6953692" y="1879322"/>
            <a:ext cx="1733107" cy="114928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6953693" y="3611729"/>
            <a:ext cx="1733106" cy="115553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7030435" y="3751599"/>
            <a:ext cx="165636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0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Linear regression is a statistical method used to summarize the linear relation between the continuous variables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7010173" y="1946130"/>
            <a:ext cx="17798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0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The DMINE procedure enables to quickly identify the input variables that are useful for predicting the target variable based on a linear models framework</a:t>
            </a:r>
            <a:endParaRPr sz="1000" b="0" i="0" u="none" strike="noStrike" cap="none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401120" y="2189694"/>
            <a:ext cx="181045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0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Partial Linear squares(PLS) method finds the linear relation between the variables by projecting the target and predictor variables to a new space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 descr="https://lh5.googleusercontent.com/kLirkGw7R8HXzJ_KxgUelVXGrZ4MrONNdy3wDyydv85PTByW0kpDCFM-4-RackAzGwQpXJjn5scJHbN44hBn3pPByvUDW8jQJPczh7b9_rG8jkjmYs9yM1-SX7aRzHf708LxEMV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47" y="1927452"/>
            <a:ext cx="4271400" cy="28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1616149" y="2181471"/>
            <a:ext cx="2626200" cy="94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5D8F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PH" sz="1200" b="0" i="0" u="none" strike="noStrike" cap="none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Adventure Genre, Country and Crime Genre are seen as the most significant variables in the Regression model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8" name="Shape 258" descr="https://lh4.googleusercontent.com/lRCnFmoUovGy07-rU-Wv86YlLqcLgtbLvkcomG-gGDGAR3kzKgGlVtGO57lw70O29-92qe880DAFTK6iZusn5_0j98qHmHZYA0s3g8MFhK_peF9EOxXNWhJEotE9iAqMXZA1enG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616" y="1927452"/>
            <a:ext cx="4071900" cy="28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3E00"/>
              </a:buClr>
              <a:buFont typeface="Abel"/>
              <a:buNone/>
            </a:pPr>
            <a:r>
              <a:rPr lang="en-PH" sz="3000" b="1" i="0" u="none" strike="noStrike" cap="none">
                <a:solidFill>
                  <a:srgbClr val="A43E00"/>
                </a:solidFill>
              </a:rPr>
              <a:t>Linear Regression</a:t>
            </a:r>
            <a:endParaRPr sz="3000"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Ubuntu"/>
              <a:buNone/>
            </a:pPr>
            <a:fld id="{00000000-1234-1234-1234-123412341234}" type="slidenum">
              <a:rPr lang="en-PH" sz="1200" b="0" i="0" u="none" strike="noStrike" cap="non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89850" y="886450"/>
            <a:ext cx="85776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R - square value 47%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latin typeface="Ubuntu"/>
                <a:ea typeface="Ubuntu"/>
                <a:cs typeface="Ubuntu"/>
                <a:sym typeface="Ubuntu"/>
              </a:rPr>
              <a:t>Imputation  and variable transformation has reduced the root mean square error by 4%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</Words>
  <Application>Microsoft Office PowerPoint</Application>
  <PresentationFormat>On-screen Show (16:9)</PresentationFormat>
  <Paragraphs>193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Abel</vt:lpstr>
      <vt:lpstr>Ubuntu</vt:lpstr>
      <vt:lpstr>Roboto</vt:lpstr>
      <vt:lpstr>Arial</vt:lpstr>
      <vt:lpstr>Calibri</vt:lpstr>
      <vt:lpstr>Office Theme</vt:lpstr>
      <vt:lpstr>Office Theme</vt:lpstr>
      <vt:lpstr>Predicting  IMDb Score</vt:lpstr>
      <vt:lpstr>Introduction</vt:lpstr>
      <vt:lpstr>Business Problem and Solution</vt:lpstr>
      <vt:lpstr>PowerPoint Presentation</vt:lpstr>
      <vt:lpstr>Data Pre- Processing  </vt:lpstr>
      <vt:lpstr>Data Pre- Processing Contd. </vt:lpstr>
      <vt:lpstr>Data Pre- Processing Contd. </vt:lpstr>
      <vt:lpstr>Process Flow Diagram</vt:lpstr>
      <vt:lpstr>Linear Regression</vt:lpstr>
      <vt:lpstr>Dmine Regression</vt:lpstr>
      <vt:lpstr>Partial Least squares</vt:lpstr>
      <vt:lpstr>Model Comparison</vt:lpstr>
      <vt:lpstr>Model Selection</vt:lpstr>
      <vt:lpstr>Model Selection</vt:lpstr>
      <vt:lpstr>BUSINESS INSIGHTS</vt:lpstr>
      <vt:lpstr>BUSINESS INSIGHTS</vt:lpstr>
      <vt:lpstr>Best Actor - Director</vt:lpstr>
      <vt:lpstr>Thank You</vt:lpstr>
      <vt:lpstr>APPENDIX</vt:lpstr>
      <vt:lpstr>Stepwise Linear Regression result before and after imputing </vt:lpstr>
      <vt:lpstr>D-Mine Regression result before and after imputing </vt:lpstr>
      <vt:lpstr>Partial Least Squares result before and after imputing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IMDb Score</dc:title>
  <cp:lastModifiedBy>Veluri, Geethika</cp:lastModifiedBy>
  <cp:revision>1</cp:revision>
  <dcterms:modified xsi:type="dcterms:W3CDTF">2018-01-20T04:16:23Z</dcterms:modified>
</cp:coreProperties>
</file>